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7" r:id="rId2"/>
    <p:sldId id="268" r:id="rId3"/>
    <p:sldId id="269" r:id="rId4"/>
    <p:sldId id="256" r:id="rId5"/>
    <p:sldId id="271" r:id="rId6"/>
    <p:sldId id="270" r:id="rId7"/>
    <p:sldId id="272" r:id="rId8"/>
    <p:sldId id="265" r:id="rId9"/>
    <p:sldId id="266" r:id="rId10"/>
    <p:sldId id="273" r:id="rId11"/>
    <p:sldId id="262" r:id="rId12"/>
    <p:sldId id="274" r:id="rId13"/>
    <p:sldId id="263" r:id="rId14"/>
    <p:sldId id="264" r:id="rId15"/>
    <p:sldId id="267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01A"/>
    <a:srgbClr val="A7001F"/>
    <a:srgbClr val="696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6494" autoAdjust="0"/>
  </p:normalViewPr>
  <p:slideViewPr>
    <p:cSldViewPr>
      <p:cViewPr>
        <p:scale>
          <a:sx n="120" d="100"/>
          <a:sy n="120" d="100"/>
        </p:scale>
        <p:origin x="-137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3F47F-7C8D-47C8-AD83-DB685BE74B19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E9B38-2A1F-46B4-A929-47736B0532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48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Mike Heaton –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Mike Heaton (Federal Systems and Services, LLC) offers 40 years of experience in the areas of Business Development, Capture Management, Proposal Support and Contract Execution/Administrative Support through independent consulting services to firms wanting to work for the Federal Government.  This consulting business follows Mike selling an engineering firm previously recognized as the #1 U.S. Small Business Prime Contractor of the Year.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Leslie Leaver – Leslie is the owner and CEO of Strategic Business Solutions.  SBS is a full-scope proposal center that helps clients and drafts all proposal volumes, including technical writing, costing, and responding to ENs during discussions.  SBS also does quality systems implementations and grant writing.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E9B38-2A1F-46B4-A929-47736B0532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12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E9B38-2A1F-46B4-A929-47736B0532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51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315200" cy="1371600"/>
          </a:xfrm>
        </p:spPr>
        <p:txBody>
          <a:bodyPr anchor="ctr"/>
          <a:lstStyle>
            <a:lvl1pPr algn="ctr">
              <a:lnSpc>
                <a:spcPct val="80000"/>
              </a:lnSpc>
              <a:defRPr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B39728-09AC-4D51-8E0A-4B3C2D7D6E5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90" y="5181600"/>
            <a:ext cx="2273620" cy="7985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D238-B8C7-4705-ABF5-B9352C5E51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7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741E-D7EE-45CC-A349-51D75E5A1A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5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  <a:defRPr lang="en-US" sz="18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SzPct val="75000"/>
              <a:buFont typeface="Arial" panose="020B0604020202020204" pitchFamily="34" charset="0"/>
              <a:buChar char="▼"/>
              <a:defRPr lang="en-US" sz="16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▼"/>
              <a:defRPr lang="en-US" sz="12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9521-077F-40A1-B27B-ED7B883B16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6486A-A46B-4559-BAE4-DF3EDA6F34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7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3A453-1107-49C7-902D-66F1C6AB39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A9B3-7F9B-46E2-A41A-E288EBF38C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7E28-8B43-4CD6-BC51-7061F3C333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5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5BF4-48FA-48E0-9A77-2729575D32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734D-5998-4EBE-B05E-33535D3613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8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ACEA-5D75-432A-A1E5-112AFF607C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0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B29860-1F70-44B7-8AC8-0EFB3A199FD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rgbClr val="A7001F"/>
        </a:buClr>
        <a:buSzPct val="100000"/>
        <a:buFont typeface="Arial" panose="020B0604020202020204" pitchFamily="34" charset="0"/>
        <a:buChar char="▼"/>
        <a:defRPr sz="1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6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7543800" cy="2209800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dirty="0"/>
              <a:t>Instructions and Contract Management: Pitch Your Government Customers While Turning Square </a:t>
            </a:r>
            <a:r>
              <a:rPr lang="en-US" dirty="0" smtClean="0"/>
              <a:t>Corners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66800" y="2971800"/>
            <a:ext cx="72390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Jon D. Levin</a:t>
            </a:r>
          </a:p>
          <a:p>
            <a:pPr marL="0" indent="0" algn="ctr">
              <a:buNone/>
            </a:pPr>
            <a:r>
              <a:rPr lang="en-US" sz="1400" dirty="0"/>
              <a:t>Maynard Cooper &amp; Gale</a:t>
            </a:r>
          </a:p>
          <a:p>
            <a:pPr marL="0" indent="0" algn="ctr">
              <a:spcBef>
                <a:spcPts val="1032"/>
              </a:spcBef>
              <a:buNone/>
            </a:pPr>
            <a:r>
              <a:rPr lang="en-US" dirty="0" smtClean="0"/>
              <a:t>Michael </a:t>
            </a:r>
            <a:r>
              <a:rPr lang="en-US" dirty="0"/>
              <a:t>W. </a:t>
            </a:r>
            <a:r>
              <a:rPr lang="en-US" dirty="0" smtClean="0"/>
              <a:t>Heaton</a:t>
            </a:r>
          </a:p>
          <a:p>
            <a:pPr marL="0" indent="0" algn="ctr">
              <a:buNone/>
            </a:pPr>
            <a:r>
              <a:rPr lang="en-US" sz="1400" dirty="0"/>
              <a:t>Feder8Solutions </a:t>
            </a:r>
          </a:p>
          <a:p>
            <a:pPr marL="0" indent="0" algn="ctr">
              <a:spcBef>
                <a:spcPts val="1032"/>
              </a:spcBef>
              <a:buNone/>
            </a:pPr>
            <a:r>
              <a:rPr lang="en-US" dirty="0" smtClean="0"/>
              <a:t>Leslie A. Leaver</a:t>
            </a:r>
          </a:p>
          <a:p>
            <a:pPr marL="0" indent="0" algn="ctr">
              <a:buNone/>
            </a:pPr>
            <a:r>
              <a:rPr lang="en-US" sz="1400" dirty="0" smtClean="0"/>
              <a:t>Strategic Business Solutions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Federal Proposals</a:t>
            </a:r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85800" y="1219200"/>
            <a:ext cx="7711342" cy="461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Write to Evaluators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Use Headings that Mirror the RFP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Follow the Customer’s Language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Emphasize Functions, not Operational Details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Substantiate Claims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Use Features &amp; Benefits to Ghost Competition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Address Risk Mitigation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Use Customer Name More Often than Your Name</a:t>
            </a:r>
          </a:p>
        </p:txBody>
      </p:sp>
    </p:spTree>
    <p:extLst>
      <p:ext uri="{BB962C8B-B14F-4D97-AF65-F5344CB8AC3E}">
        <p14:creationId xmlns:p14="http://schemas.microsoft.com/office/powerpoint/2010/main" val="38198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dirty="0"/>
              <a:t>Prepare Competitive Compliant Proposal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1080"/>
              </a:spcBef>
            </a:pPr>
            <a:r>
              <a:rPr lang="en-US" sz="2000" dirty="0"/>
              <a:t>Create Proposal Task List</a:t>
            </a:r>
          </a:p>
          <a:p>
            <a:pPr lvl="1">
              <a:lnSpc>
                <a:spcPct val="114000"/>
              </a:lnSpc>
              <a:spcBef>
                <a:spcPts val="1080"/>
              </a:spcBef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Proposal is a miniature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endParaRPr lang="en-US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1080"/>
              </a:spcBef>
            </a:pPr>
            <a:r>
              <a:rPr lang="en-US" sz="2000" dirty="0" smtClean="0"/>
              <a:t>Develop </a:t>
            </a:r>
            <a:r>
              <a:rPr lang="en-US" sz="2000" dirty="0"/>
              <a:t>Compliance Matrix</a:t>
            </a:r>
          </a:p>
          <a:p>
            <a:pPr lvl="1">
              <a:lnSpc>
                <a:spcPct val="114000"/>
              </a:lnSpc>
              <a:spcBef>
                <a:spcPts val="1080"/>
              </a:spcBef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List each RFP/RFQ requirement</a:t>
            </a:r>
          </a:p>
          <a:p>
            <a:pPr lvl="2">
              <a:lnSpc>
                <a:spcPct val="114000"/>
              </a:lnSpc>
              <a:spcBef>
                <a:spcPts val="1080"/>
              </a:spcBef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Define Cost, Schedule, How Comply</a:t>
            </a:r>
          </a:p>
          <a:p>
            <a:pPr lvl="2">
              <a:lnSpc>
                <a:spcPct val="114000"/>
              </a:lnSpc>
              <a:spcBef>
                <a:spcPts val="1080"/>
              </a:spcBef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FARs/DFARs Cost Impact</a:t>
            </a:r>
          </a:p>
          <a:p>
            <a:pPr lvl="1">
              <a:lnSpc>
                <a:spcPct val="114000"/>
              </a:lnSpc>
              <a:spcBef>
                <a:spcPts val="1080"/>
              </a:spcBef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Assign Responsible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endParaRPr lang="en-US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1080"/>
              </a:spcBef>
            </a:pPr>
            <a:r>
              <a:rPr lang="en-US" sz="2000" dirty="0" smtClean="0"/>
              <a:t>Document Differentiators</a:t>
            </a:r>
          </a:p>
          <a:p>
            <a:pPr>
              <a:lnSpc>
                <a:spcPct val="114000"/>
              </a:lnSpc>
              <a:spcBef>
                <a:spcPts val="1080"/>
              </a:spcBef>
            </a:pPr>
            <a:r>
              <a:rPr lang="en-US" sz="2000" dirty="0" smtClean="0"/>
              <a:t>Minimize </a:t>
            </a:r>
            <a:r>
              <a:rPr lang="en-US" sz="2000" dirty="0"/>
              <a:t>Asking Government Questions</a:t>
            </a:r>
          </a:p>
          <a:p>
            <a:pPr lvl="1">
              <a:lnSpc>
                <a:spcPct val="114000"/>
              </a:lnSpc>
              <a:spcBef>
                <a:spcPts val="1080"/>
              </a:spcBef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Don’t Level Playing Field for </a:t>
            </a: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Competitors</a:t>
            </a:r>
          </a:p>
        </p:txBody>
      </p:sp>
    </p:spTree>
    <p:extLst>
      <p:ext uri="{BB962C8B-B14F-4D97-AF65-F5344CB8AC3E}">
        <p14:creationId xmlns:p14="http://schemas.microsoft.com/office/powerpoint/2010/main" val="209548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Pitfalls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5800" y="1219200"/>
            <a:ext cx="7969361" cy="38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b="0" dirty="0"/>
              <a:t> Failure to Begin with an Outline 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 Start by cutting and pasting from old proposals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Unsubstantiated Claims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 Data! Data! Data!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 “Fluff” Words / Phrases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 “Unprecedented,” “World Class,” “Proven Track Record”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/>
              <a:t> We “understand,” We “realize,” We “will”</a:t>
            </a:r>
          </a:p>
        </p:txBody>
      </p:sp>
    </p:spTree>
    <p:extLst>
      <p:ext uri="{BB962C8B-B14F-4D97-AF65-F5344CB8AC3E}">
        <p14:creationId xmlns:p14="http://schemas.microsoft.com/office/powerpoint/2010/main" val="122833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Proposals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 When to consider an alternate proposal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 Exceed </a:t>
            </a:r>
            <a:r>
              <a:rPr lang="en-US" sz="2400" dirty="0"/>
              <a:t>Base Bid Capability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 Lower </a:t>
            </a:r>
            <a:r>
              <a:rPr lang="en-US" sz="2400" dirty="0"/>
              <a:t>Cost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Eliminate FARs which are cost drivers, if significant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 Reduce </a:t>
            </a:r>
            <a:r>
              <a:rPr lang="en-US" sz="2400" dirty="0"/>
              <a:t>Delivery Schedule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 Offers </a:t>
            </a:r>
            <a:r>
              <a:rPr lang="en-US" sz="2400" dirty="0"/>
              <a:t>Differentiator to </a:t>
            </a:r>
            <a:r>
              <a:rPr lang="en-US" sz="2400" dirty="0" smtClean="0"/>
              <a:t>Government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5006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Contract Award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13366"/>
            <a:ext cx="7772400" cy="521123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/>
              <a:t>Receipt of Contract</a:t>
            </a:r>
          </a:p>
          <a:p>
            <a:pPr lvl="1">
              <a:lnSpc>
                <a:spcPct val="114000"/>
              </a:lnSpc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Perform Kick Off Meeting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Compliance Matrix with Customer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Project Schedule with Customer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Review Basis of Bid with Customer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Submit Meeting Minutes to Attendees &amp; Contracting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</a:p>
          <a:p>
            <a:pPr lvl="1">
              <a:lnSpc>
                <a:spcPct val="114000"/>
              </a:lnSpc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Review contract before you sign it 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Any additions or alterations? </a:t>
            </a:r>
          </a:p>
          <a:p>
            <a:pPr lvl="3">
              <a:lnSpc>
                <a:spcPct val="114000"/>
              </a:lnSpc>
              <a:spcBef>
                <a:spcPts val="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Material?</a:t>
            </a:r>
          </a:p>
          <a:p>
            <a:pPr lvl="3">
              <a:lnSpc>
                <a:spcPct val="114000"/>
              </a:lnSpc>
              <a:spcBef>
                <a:spcPts val="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by law?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dirty="0"/>
              <a:t>Loss of Contract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Lessons Learned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Request Debrief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Evaluate Next Steps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Protest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Contact Awardee to Assist</a:t>
            </a:r>
          </a:p>
          <a:p>
            <a:pPr lvl="2">
              <a:lnSpc>
                <a:spcPct val="114000"/>
              </a:lnSpc>
              <a:spcBef>
                <a:spcPts val="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Move 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27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Post-Award – Protest?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Keep protests in mind during acquisition process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Never something you want to think about, but always something you should think about</a:t>
            </a:r>
          </a:p>
          <a:p>
            <a:r>
              <a:rPr lang="en-US" dirty="0" smtClean="0"/>
              <a:t>Things to consider </a:t>
            </a:r>
            <a:r>
              <a:rPr lang="en-US" u="sng" dirty="0" smtClean="0"/>
              <a:t>DURING</a:t>
            </a:r>
            <a:r>
              <a:rPr lang="en-US" dirty="0" smtClean="0"/>
              <a:t> the evaluation process</a:t>
            </a:r>
          </a:p>
          <a:p>
            <a:pPr lvl="1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Upshot—you </a:t>
            </a:r>
            <a:r>
              <a:rPr lang="en-US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have to protest during the evaluation to preserve your rights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 issued during evaluation?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 to respond?</a:t>
            </a:r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Did the Government alter requirements during discussions?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Opportunity to object or respond?</a:t>
            </a:r>
          </a:p>
          <a:p>
            <a:pPr lvl="2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provided to all offerors? </a:t>
            </a:r>
          </a:p>
          <a:p>
            <a:r>
              <a:rPr lang="en-US" u="sng" dirty="0" smtClean="0"/>
              <a:t>AFTER</a:t>
            </a:r>
            <a:r>
              <a:rPr lang="en-US" dirty="0" smtClean="0"/>
              <a:t> award—you know your proposal best</a:t>
            </a:r>
            <a:endParaRPr lang="en-US" dirty="0"/>
          </a:p>
          <a:p>
            <a:pPr lvl="1"/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Did the Government evaluate against the factors?</a:t>
            </a:r>
          </a:p>
          <a:p>
            <a:r>
              <a:rPr lang="en-US" dirty="0" smtClean="0"/>
              <a:t>Three venues—agency-level</a:t>
            </a:r>
          </a:p>
          <a:p>
            <a:r>
              <a:rPr lang="en-US" dirty="0" smtClean="0"/>
              <a:t>Size and business-type protests—to the contracting officer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58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689" y="1371600"/>
            <a:ext cx="7772400" cy="4419600"/>
          </a:xfrm>
        </p:spPr>
        <p:txBody>
          <a:bodyPr/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Understand the RFP 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Look beyond the obvious </a:t>
            </a:r>
          </a:p>
          <a:p>
            <a:pPr lvl="1">
              <a:lnSpc>
                <a:spcPct val="114000"/>
              </a:lnSpc>
              <a:spcAft>
                <a:spcPts val="600"/>
              </a:spcAft>
            </a:pPr>
            <a:r>
              <a:rPr lang="en-US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 how clauses impact your offer</a:t>
            </a:r>
            <a:endParaRPr lang="en-US" sz="2000" b="0" dirty="0" smtClean="0"/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Understand your program needs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sz="2400" dirty="0" smtClean="0"/>
              <a:t>Go in with the intent to 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and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Maynard Cooper &amp; Gale 2017 Webinar </a:t>
            </a:r>
            <a:r>
              <a:rPr lang="en-US" dirty="0" smtClean="0"/>
              <a:t>Series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Month’s Subject:  Proposal Instructions and Contract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Webinar is hosted by ReadyTalk.  You can ask questions by typing into the box in the bottom corner of the screen.  We will answer in real-time or shortly after the webinar.</a:t>
            </a:r>
          </a:p>
          <a:p>
            <a:endParaRPr lang="en-US" dirty="0"/>
          </a:p>
          <a:p>
            <a:r>
              <a:rPr lang="en-US" dirty="0"/>
              <a:t>We will send </a:t>
            </a:r>
            <a:r>
              <a:rPr lang="en-US" dirty="0" smtClean="0"/>
              <a:t>slides out this </a:t>
            </a:r>
            <a:r>
              <a:rPr lang="en-US" dirty="0"/>
              <a:t>week to all registered </a:t>
            </a:r>
            <a:r>
              <a:rPr lang="en-US" dirty="0" smtClean="0"/>
              <a:t>attendees.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r>
              <a:rPr lang="en-US" dirty="0"/>
              <a:t>Guest </a:t>
            </a:r>
            <a:r>
              <a:rPr lang="en-US" dirty="0" smtClean="0"/>
              <a:t>speakers </a:t>
            </a:r>
            <a:r>
              <a:rPr lang="en-US" dirty="0"/>
              <a:t>this week - - </a:t>
            </a:r>
            <a:r>
              <a:rPr lang="en-US" dirty="0" smtClean="0"/>
              <a:t>Michael Heaton from Feder8Solutions and Leslie Leaver from Strategic Business Solutions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0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Federal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4776"/>
            <a:ext cx="7901522" cy="422776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Within the “Universe” of Federal Opportunities: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Which fall within your Company’s core capabilities?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Which can you influence to give your company a high P-Win?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Which do you have the B&amp;P to pursue?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Identify “Target” Agencies and Offices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Target Opportunities you can WIN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Have a Deliberate Bid/No Bid Process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Relationship, Response, Resources, ROI</a:t>
            </a:r>
          </a:p>
        </p:txBody>
      </p:sp>
    </p:spTree>
    <p:extLst>
      <p:ext uri="{BB962C8B-B14F-4D97-AF65-F5344CB8AC3E}">
        <p14:creationId xmlns:p14="http://schemas.microsoft.com/office/powerpoint/2010/main" val="92697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 smtClean="0"/>
              <a:t>Strategic Assessment of Opportunity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Develop Strategic “Go/No Go” </a:t>
            </a:r>
            <a:r>
              <a:rPr lang="en-US" sz="2400" dirty="0" smtClean="0"/>
              <a:t>Four-Panel</a:t>
            </a:r>
            <a:endParaRPr lang="en-US" sz="2400" dirty="0"/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Background and Overview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Small Business Set Aside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Needs/Wants/Desires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Competitors/Risks/Constraints/Issues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Risk:  Technical, Schedule, </a:t>
            </a:r>
            <a:r>
              <a:rPr lang="en-US" sz="1800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endParaRPr lang="en-US" sz="1800" kern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“Why” our Firm?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Differentiators</a:t>
            </a: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 Experience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OBJECTIVE </a:t>
            </a:r>
            <a:r>
              <a:rPr lang="en-US" sz="2000" dirty="0"/>
              <a:t>IS TO “WIN</a:t>
            </a:r>
            <a:r>
              <a:rPr lang="en-US" sz="2000" dirty="0" smtClean="0"/>
              <a:t>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Takes to WIN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29383" y="1143000"/>
            <a:ext cx="4950139" cy="4436503"/>
            <a:chOff x="1729383" y="1782483"/>
            <a:chExt cx="4950139" cy="4436503"/>
          </a:xfrm>
        </p:grpSpPr>
        <p:sp>
          <p:nvSpPr>
            <p:cNvPr id="5" name="Isosceles Triangle 7"/>
            <p:cNvSpPr/>
            <p:nvPr/>
          </p:nvSpPr>
          <p:spPr>
            <a:xfrm rot="14390053">
              <a:off x="2819061" y="3337273"/>
              <a:ext cx="4419600" cy="1310020"/>
            </a:xfrm>
            <a:prstGeom prst="triangle">
              <a:avLst/>
            </a:prstGeom>
            <a:gradFill flip="none" rotWithShape="1">
              <a:gsLst>
                <a:gs pos="38000">
                  <a:srgbClr val="086D75"/>
                </a:gs>
                <a:gs pos="100000">
                  <a:srgbClr val="FFFFFF"/>
                </a:gs>
              </a:gsLst>
              <a:path path="circle">
                <a:fillToRect l="100000" t="100000"/>
              </a:path>
              <a:tileRect r="-100000" b="-100000"/>
            </a:gra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Isosceles Triangle 12"/>
            <p:cNvSpPr/>
            <p:nvPr/>
          </p:nvSpPr>
          <p:spPr>
            <a:xfrm rot="7245994">
              <a:off x="1683925" y="3368527"/>
              <a:ext cx="4419600" cy="1281318"/>
            </a:xfrm>
            <a:prstGeom prst="triangle">
              <a:avLst/>
            </a:prstGeom>
            <a:gradFill flip="none" rotWithShape="1">
              <a:gsLst>
                <a:gs pos="45000">
                  <a:schemeClr val="accent6">
                    <a:lumMod val="75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Isosceles Triangle 13"/>
            <p:cNvSpPr/>
            <p:nvPr/>
          </p:nvSpPr>
          <p:spPr>
            <a:xfrm>
              <a:off x="2259922" y="4356100"/>
              <a:ext cx="4419600" cy="1219199"/>
            </a:xfrm>
            <a:prstGeom prst="triangle">
              <a:avLst/>
            </a:prstGeom>
            <a:gradFill flip="none" rotWithShape="1">
              <a:gsLst>
                <a:gs pos="44000">
                  <a:schemeClr val="tx1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29383" y="3505200"/>
              <a:ext cx="261401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</a:schemeClr>
                  </a:solidFill>
                  <a:latin typeface="Copperplate Gothic Bold"/>
                  <a:cs typeface="Copperplate Gothic Bold"/>
                </a:rPr>
                <a:t>Solutioning</a:t>
              </a:r>
              <a:endParaRPr lang="en-US" sz="2800" dirty="0">
                <a:solidFill>
                  <a:schemeClr val="tx1">
                    <a:lumMod val="75000"/>
                  </a:schemeClr>
                </a:solidFill>
                <a:latin typeface="Copperplate Gothic Bold"/>
                <a:cs typeface="Copperplate Gothic Bold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3505200"/>
              <a:ext cx="16902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</a:schemeClr>
                  </a:solidFill>
                  <a:latin typeface="Copperplate Gothic Bold"/>
                  <a:cs typeface="Copperplate Gothic Bold"/>
                </a:rPr>
                <a:t>Pricing</a:t>
              </a:r>
              <a:endParaRPr lang="en-US" sz="2800" dirty="0">
                <a:solidFill>
                  <a:schemeClr val="tx1">
                    <a:lumMod val="75000"/>
                  </a:schemeClr>
                </a:solidFill>
                <a:latin typeface="Copperplate Gothic Bold"/>
                <a:cs typeface="Copperplate Gothic Bold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94100" y="4800600"/>
              <a:ext cx="176840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</a:schemeClr>
                  </a:solidFill>
                  <a:latin typeface="Copperplate Gothic Bold"/>
                  <a:cs typeface="Copperplate Gothic Bold"/>
                </a:rPr>
                <a:t>Writing</a:t>
              </a:r>
              <a:endParaRPr lang="en-US" sz="2800" dirty="0">
                <a:solidFill>
                  <a:schemeClr val="tx1">
                    <a:lumMod val="75000"/>
                  </a:schemeClr>
                </a:solidFill>
                <a:latin typeface="Copperplate Gothic Bold"/>
                <a:cs typeface="Copperplate Gothic Bold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94471" y="1361315"/>
            <a:ext cx="2820329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 smtClean="0">
                <a:latin typeface="Al Nile" charset="-78"/>
                <a:ea typeface="Al Nile" charset="-78"/>
                <a:cs typeface="Al Nile" charset="-78"/>
              </a:rPr>
              <a:t>Approach / Methodology</a:t>
            </a: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 smtClean="0">
                <a:latin typeface="Al Nile" charset="-78"/>
                <a:ea typeface="Al Nile" charset="-78"/>
                <a:cs typeface="Al Nile" charset="-78"/>
              </a:rPr>
              <a:t>Teaming</a:t>
            </a:r>
            <a:endParaRPr lang="en-US" sz="1600" dirty="0">
              <a:latin typeface="Al Nile" charset="-78"/>
              <a:ea typeface="Al Nile" charset="-78"/>
              <a:cs typeface="Al Nile" charset="-78"/>
            </a:endParaRP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 smtClean="0">
                <a:latin typeface="Al Nile" charset="-78"/>
                <a:ea typeface="Al Nile" charset="-78"/>
                <a:cs typeface="Al Nile" charset="-78"/>
              </a:rPr>
              <a:t>Innovation</a:t>
            </a:r>
            <a:endParaRPr lang="en-US" sz="1600" dirty="0">
              <a:latin typeface="Al Nile" charset="-78"/>
              <a:ea typeface="Al Nile" charset="-78"/>
              <a:cs typeface="Al Nile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5705" y="1379864"/>
            <a:ext cx="3269695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>
                <a:latin typeface="Al Nile" charset="-78"/>
                <a:ea typeface="Al Nile" charset="-78"/>
                <a:cs typeface="Al Nile" charset="-78"/>
              </a:rPr>
              <a:t> Spending History</a:t>
            </a: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>
                <a:latin typeface="Al Nile" charset="-78"/>
                <a:ea typeface="Al Nile" charset="-78"/>
                <a:cs typeface="Al Nile" charset="-78"/>
              </a:rPr>
              <a:t> Funding Landscape</a:t>
            </a: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>
                <a:latin typeface="Al Nile" charset="-78"/>
                <a:ea typeface="Al Nile" charset="-78"/>
                <a:cs typeface="Al Nile" charset="-78"/>
              </a:rPr>
              <a:t> Local Area Labor Pool/Rates</a:t>
            </a:r>
          </a:p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</a:pPr>
            <a:r>
              <a:rPr lang="en-US" sz="1600" dirty="0">
                <a:latin typeface="Al Nile" charset="-78"/>
                <a:ea typeface="Al Nile" charset="-78"/>
                <a:cs typeface="Al Nile" charset="-78"/>
              </a:rPr>
              <a:t> Competitive Intelligence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94100" y="5041655"/>
            <a:ext cx="1768407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30000"/>
              </a:lnSpc>
              <a:buClr>
                <a:srgbClr val="FF0000"/>
              </a:buClr>
              <a:buFont typeface="Wingdings" charset="2"/>
              <a:buChar char="u"/>
              <a:defRPr sz="1600">
                <a:latin typeface="Al Nile" charset="-78"/>
                <a:ea typeface="Al Nile" charset="-78"/>
                <a:cs typeface="Al Nile" charset="-78"/>
              </a:defRPr>
            </a:lvl1pPr>
          </a:lstStyle>
          <a:p>
            <a:r>
              <a:rPr lang="en-US" dirty="0"/>
              <a:t>Clear</a:t>
            </a:r>
          </a:p>
          <a:p>
            <a:r>
              <a:rPr lang="en-US" dirty="0"/>
              <a:t>Concise</a:t>
            </a:r>
          </a:p>
          <a:p>
            <a:r>
              <a:rPr lang="en-US" dirty="0" smtClean="0"/>
              <a:t>Compelling</a:t>
            </a:r>
            <a:endParaRPr lang="en-US" dirty="0"/>
          </a:p>
          <a:p>
            <a:r>
              <a:rPr lang="en-US" dirty="0"/>
              <a:t>Compliant</a:t>
            </a:r>
          </a:p>
        </p:txBody>
      </p:sp>
    </p:spTree>
    <p:extLst>
      <p:ext uri="{BB962C8B-B14F-4D97-AF65-F5344CB8AC3E}">
        <p14:creationId xmlns:p14="http://schemas.microsoft.com/office/powerpoint/2010/main" val="48838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Solicitation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58238" y="1111385"/>
            <a:ext cx="6656374" cy="5576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dirty="0" smtClean="0"/>
              <a:t> Form SF33 - Solicitation, Offer, Award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Supplies, Services, Prices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1" dirty="0" smtClean="0"/>
              <a:t> Statement of Work / Performance Work Statement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Packaging and Markings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Inspection and Acceptance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Deliveries or Performance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Contract Administration Data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Special Contract Requirements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Contract Clauses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List of Documents, Exhibits, and Attachments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b="0" dirty="0" smtClean="0"/>
              <a:t> Representations, Certifications, and Statements of Offerors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dirty="0" smtClean="0"/>
              <a:t> Instructions, Conditions, and Notices to Offerors</a:t>
            </a:r>
          </a:p>
          <a:p>
            <a:pPr marL="342900" indent="-342900">
              <a:lnSpc>
                <a:spcPct val="130000"/>
              </a:lnSpc>
              <a:buFont typeface="+mj-lt"/>
              <a:buAutoNum type="alphaUcPeriod"/>
            </a:pPr>
            <a:r>
              <a:rPr lang="en-US" dirty="0" smtClean="0"/>
              <a:t> Evaluation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7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RFP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38200" y="1295400"/>
            <a:ext cx="7188186" cy="5126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Yes, All of It, Even the Boring Stuff !!!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Know the Proposal Requirements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Know the Execution Requirements (not just Section C!)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Know the Evaluation Criteria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Pre-Solicitation Preparation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Management Plan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Past Performance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Graphics, Visuals, Templates, and Methodologies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Kickoff Materials and Writing Guidelines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Strategic Partnerships </a:t>
            </a:r>
          </a:p>
        </p:txBody>
      </p:sp>
    </p:spTree>
    <p:extLst>
      <p:ext uri="{BB962C8B-B14F-4D97-AF65-F5344CB8AC3E}">
        <p14:creationId xmlns:p14="http://schemas.microsoft.com/office/powerpoint/2010/main" val="52261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Legal Considerations When First Reviewing the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What is the procurement type?  Part 8 order, 14, 15, 16 task order?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 8 and 16 orders have simplified acquisition methodologies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 15 – Best Value or LPTA?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recent NDAA prohibition</a:t>
            </a:r>
          </a:p>
          <a:p>
            <a:r>
              <a:rPr lang="en-US" sz="2000" dirty="0"/>
              <a:t>Is the contract for purchase of a commercial item?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not, do you have a solution that is a commercial item?</a:t>
            </a:r>
          </a:p>
          <a:p>
            <a:r>
              <a:rPr lang="en-US" sz="2000" dirty="0"/>
              <a:t>SB set-aside?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it be?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 15 Rule of Two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 8, No Rule of Two (Interpretive split between GAO COFC)</a:t>
            </a:r>
          </a:p>
          <a:p>
            <a:r>
              <a:rPr lang="en-US" sz="2000" dirty="0"/>
              <a:t>For SB set-asides, is the NAICS Code Correct?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NAICS code defines the competitive-playing field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 days from date solicitation is issued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Standard of review—“clear error”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800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Legal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044" y="1295400"/>
            <a:ext cx="7772400" cy="4495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Are there any conflicts within Sections L and M</a:t>
            </a:r>
          </a:p>
          <a:p>
            <a:pPr lvl="1">
              <a:spcBef>
                <a:spcPts val="600"/>
              </a:spcBef>
            </a:pP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Ambiguities on the face of a proposal must be resolved prior to submitting an offer, quote, or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bid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Solicitation amendments and Qs and As</a:t>
            </a:r>
          </a:p>
          <a:p>
            <a:pPr lvl="2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Are answers to questions incorporated by amendment?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Hot button issues to consider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Delivery/Acceptance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and Data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Rights—What is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the Government asking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for?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Special clauses in Section H?</a:t>
            </a:r>
          </a:p>
          <a:p>
            <a:pPr lvl="2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OCI is the most popular, but there are others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Unpublished or special clauses? 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If not published (may be the case below the DFARS level)</a:t>
            </a:r>
          </a:p>
          <a:p>
            <a:pPr lvl="1">
              <a:spcBef>
                <a:spcPts val="600"/>
              </a:spcBef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Has the clause gone through the appropriate waiver process?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dirty="0"/>
              <a:t>Do the CDRLs and/or SOW conflict with the solicitation or </a:t>
            </a:r>
            <a:r>
              <a:rPr lang="en-US" dirty="0" smtClean="0"/>
              <a:t>RFQ?</a:t>
            </a:r>
          </a:p>
        </p:txBody>
      </p:sp>
    </p:spTree>
    <p:extLst>
      <p:ext uri="{BB962C8B-B14F-4D97-AF65-F5344CB8AC3E}">
        <p14:creationId xmlns:p14="http://schemas.microsoft.com/office/powerpoint/2010/main" val="2237119288"/>
      </p:ext>
    </p:extLst>
  </p:cSld>
  <p:clrMapOvr>
    <a:masterClrMapping/>
  </p:clrMapOvr>
</p:sld>
</file>

<file path=ppt/theme/theme1.xml><?xml version="1.0" encoding="utf-8"?>
<a:theme xmlns:a="http://schemas.openxmlformats.org/drawingml/2006/main" name="MCG Power Point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MCG-PPT-Template-Standard[23519]</Template>
  <TotalTime>7002</TotalTime>
  <Words>1072</Words>
  <Application>Microsoft Office PowerPoint</Application>
  <PresentationFormat>On-screen Show (4:3)</PresentationFormat>
  <Paragraphs>186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MCG Power Point Presentation</vt:lpstr>
      <vt:lpstr>Proposal Instructions and Contract Management: Pitch Your Government Customers While Turning Square Corners</vt:lpstr>
      <vt:lpstr>Introductions and Housekeeping</vt:lpstr>
      <vt:lpstr>Capturing Federal Business</vt:lpstr>
      <vt:lpstr>Strategic Assessment of Opportunity</vt:lpstr>
      <vt:lpstr>What it Takes to WIN</vt:lpstr>
      <vt:lpstr>Understanding the Solicitation</vt:lpstr>
      <vt:lpstr>Read the RFP</vt:lpstr>
      <vt:lpstr>Initial Legal Considerations When First Reviewing the RFP</vt:lpstr>
      <vt:lpstr>Additional Legal Considerations</vt:lpstr>
      <vt:lpstr>Writing Federal Proposals</vt:lpstr>
      <vt:lpstr>Prepare Competitive Compliant Proposal</vt:lpstr>
      <vt:lpstr>Proposal Pitfalls</vt:lpstr>
      <vt:lpstr>Alternate Proposals</vt:lpstr>
      <vt:lpstr>After Contract Award</vt:lpstr>
      <vt:lpstr>Post-Award – Protest?</vt:lpstr>
      <vt:lpstr>In Conclusion</vt:lpstr>
    </vt:vector>
  </TitlesOfParts>
  <Company>MCG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Second Line</dc:title>
  <dc:creator>Jon Levin</dc:creator>
  <cp:lastModifiedBy>Liza Nix</cp:lastModifiedBy>
  <cp:revision>21</cp:revision>
  <dcterms:created xsi:type="dcterms:W3CDTF">2017-03-27T17:37:12Z</dcterms:created>
  <dcterms:modified xsi:type="dcterms:W3CDTF">2017-04-03T13:38:23Z</dcterms:modified>
  <cp:version>0</cp:version>
</cp:coreProperties>
</file>