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89" r:id="rId3"/>
    <p:sldId id="257" r:id="rId4"/>
    <p:sldId id="283" r:id="rId5"/>
    <p:sldId id="258" r:id="rId6"/>
    <p:sldId id="259" r:id="rId7"/>
    <p:sldId id="282" r:id="rId8"/>
    <p:sldId id="284" r:id="rId9"/>
    <p:sldId id="261" r:id="rId10"/>
    <p:sldId id="285" r:id="rId11"/>
    <p:sldId id="286" r:id="rId12"/>
    <p:sldId id="287" r:id="rId13"/>
    <p:sldId id="288" r:id="rId14"/>
    <p:sldId id="269" r:id="rId15"/>
    <p:sldId id="270" r:id="rId16"/>
    <p:sldId id="271" r:id="rId17"/>
    <p:sldId id="272" r:id="rId18"/>
    <p:sldId id="273" r:id="rId19"/>
    <p:sldId id="290" r:id="rId20"/>
    <p:sldId id="281" r:id="rId2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38" autoAdjust="0"/>
    <p:restoredTop sz="94660"/>
  </p:normalViewPr>
  <p:slideViewPr>
    <p:cSldViewPr snapToGrid="0">
      <p:cViewPr varScale="1">
        <p:scale>
          <a:sx n="84" d="100"/>
          <a:sy n="84" d="100"/>
        </p:scale>
        <p:origin x="533"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02C26D2-6D88-434E-8025-991F7FE1B584}" type="datetimeFigureOut">
              <a:rPr lang="en-US" smtClean="0"/>
              <a:t>9/21/2020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8153875-3EA8-4A0E-AEAA-809DBFF55C95}" type="slidenum">
              <a:rPr lang="en-US" smtClean="0"/>
              <a:t>‹#›</a:t>
            </a:fld>
            <a:endParaRPr lang="en-US"/>
          </a:p>
        </p:txBody>
      </p:sp>
    </p:spTree>
    <p:extLst>
      <p:ext uri="{BB962C8B-B14F-4D97-AF65-F5344CB8AC3E}">
        <p14:creationId xmlns:p14="http://schemas.microsoft.com/office/powerpoint/2010/main" val="3343989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31774">
              <a:defRPr/>
            </a:pPr>
            <a:fld id="{DDFC8226-DA5F-41F0-ABF0-ABEAEB9F2255}" type="slidenum">
              <a:rPr lang="en-US" sz="1300">
                <a:solidFill>
                  <a:prstClr val="black"/>
                </a:solidFill>
                <a:latin typeface="Calibri" panose="020F0502020204030204"/>
              </a:rPr>
              <a:pPr defTabSz="931774">
                <a:defRPr/>
              </a:pPr>
              <a:t>1</a:t>
            </a:fld>
            <a:endParaRPr lang="en-US" sz="1300">
              <a:solidFill>
                <a:prstClr val="black"/>
              </a:solidFill>
              <a:latin typeface="Calibri" panose="020F0502020204030204"/>
            </a:endParaRPr>
          </a:p>
        </p:txBody>
      </p:sp>
    </p:spTree>
    <p:extLst>
      <p:ext uri="{BB962C8B-B14F-4D97-AF65-F5344CB8AC3E}">
        <p14:creationId xmlns:p14="http://schemas.microsoft.com/office/powerpoint/2010/main" val="4288107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31774">
              <a:defRPr/>
            </a:pPr>
            <a:fld id="{DDFC8226-DA5F-41F0-ABF0-ABEAEB9F2255}" type="slidenum">
              <a:rPr lang="en-US" sz="1300">
                <a:solidFill>
                  <a:prstClr val="black"/>
                </a:solidFill>
                <a:latin typeface="Calibri" panose="020F0502020204030204"/>
              </a:rPr>
              <a:pPr defTabSz="931774">
                <a:defRPr/>
              </a:pPr>
              <a:t>20</a:t>
            </a:fld>
            <a:endParaRPr lang="en-US" sz="1300">
              <a:solidFill>
                <a:prstClr val="black"/>
              </a:solidFill>
              <a:latin typeface="Calibri" panose="020F0502020204030204"/>
            </a:endParaRPr>
          </a:p>
        </p:txBody>
      </p:sp>
    </p:spTree>
    <p:extLst>
      <p:ext uri="{BB962C8B-B14F-4D97-AF65-F5344CB8AC3E}">
        <p14:creationId xmlns:p14="http://schemas.microsoft.com/office/powerpoint/2010/main" val="3608477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s://www.facebook.com/pages/Nexsen-Pruet/23434748397" TargetMode="External"/><Relationship Id="rId2" Type="http://schemas.openxmlformats.org/officeDocument/2006/relationships/hyperlink" Target="http://www.nexsenpruet.com" TargetMode="External"/><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hyperlink" Target="http://www.linkedin.com/company/49966" TargetMode="External"/><Relationship Id="rId4" Type="http://schemas.openxmlformats.org/officeDocument/2006/relationships/hyperlink" Target="https://twitter.com/NexsenPruet"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354F7-2745-44BC-B360-B26305100D26}" type="slidenum">
              <a:rPr lang="en-US" smtClean="0"/>
              <a:t>‹#›</a:t>
            </a:fld>
            <a:endParaRPr lang="en-US"/>
          </a:p>
        </p:txBody>
      </p:sp>
    </p:spTree>
    <p:extLst>
      <p:ext uri="{BB962C8B-B14F-4D97-AF65-F5344CB8AC3E}">
        <p14:creationId xmlns:p14="http://schemas.microsoft.com/office/powerpoint/2010/main" val="3280286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354F7-2745-44BC-B360-B26305100D26}" type="slidenum">
              <a:rPr lang="en-US" smtClean="0"/>
              <a:t>‹#›</a:t>
            </a:fld>
            <a:endParaRPr lang="en-US"/>
          </a:p>
        </p:txBody>
      </p:sp>
    </p:spTree>
    <p:extLst>
      <p:ext uri="{BB962C8B-B14F-4D97-AF65-F5344CB8AC3E}">
        <p14:creationId xmlns:p14="http://schemas.microsoft.com/office/powerpoint/2010/main" val="3654038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354F7-2745-44BC-B360-B26305100D26}" type="slidenum">
              <a:rPr lang="en-US" smtClean="0"/>
              <a:t>‹#›</a:t>
            </a:fld>
            <a:endParaRPr lang="en-US"/>
          </a:p>
        </p:txBody>
      </p:sp>
    </p:spTree>
    <p:extLst>
      <p:ext uri="{BB962C8B-B14F-4D97-AF65-F5344CB8AC3E}">
        <p14:creationId xmlns:p14="http://schemas.microsoft.com/office/powerpoint/2010/main" val="4028465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ontact Details 2">
    <p:spTree>
      <p:nvGrpSpPr>
        <p:cNvPr id="1" name=""/>
        <p:cNvGrpSpPr/>
        <p:nvPr/>
      </p:nvGrpSpPr>
      <p:grpSpPr>
        <a:xfrm>
          <a:off x="0" y="0"/>
          <a:ext cx="0" cy="0"/>
          <a:chOff x="0" y="0"/>
          <a:chExt cx="0" cy="0"/>
        </a:xfrm>
      </p:grpSpPr>
      <p:sp>
        <p:nvSpPr>
          <p:cNvPr id="3" name="Rectangle 11">
            <a:hlinkClick r:id="rId2"/>
          </p:cNvPr>
          <p:cNvSpPr>
            <a:spLocks/>
          </p:cNvSpPr>
          <p:nvPr/>
        </p:nvSpPr>
        <p:spPr bwMode="auto">
          <a:xfrm>
            <a:off x="6807207" y="6502677"/>
            <a:ext cx="152432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marL="0" marR="0" indent="0" algn="l" defTabSz="642619" rtl="0" eaLnBrk="1" fontAlgn="base" latinLnBrk="0" hangingPunct="1">
              <a:lnSpc>
                <a:spcPct val="100000"/>
              </a:lnSpc>
              <a:spcBef>
                <a:spcPct val="0"/>
              </a:spcBef>
              <a:spcAft>
                <a:spcPct val="0"/>
              </a:spcAft>
              <a:buClrTx/>
              <a:buSzTx/>
              <a:buFontTx/>
              <a:buNone/>
              <a:tabLst/>
              <a:defRPr/>
            </a:pPr>
            <a:r>
              <a:rPr lang="en-US" sz="1300" b="1" dirty="0" err="1" smtClean="0">
                <a:solidFill>
                  <a:srgbClr val="D6A747"/>
                </a:solidFill>
                <a:latin typeface="Arial Narrow" panose="020B0606020202030204" pitchFamily="34" charset="0"/>
                <a:ea typeface="ＭＳ Ｐゴシック" charset="0"/>
                <a:cs typeface="DIN-Regular" charset="0"/>
                <a:sym typeface="DIN-Regular" charset="0"/>
              </a:rPr>
              <a:t>www.nexsenpruet.com</a:t>
            </a:r>
            <a:r>
              <a:rPr lang="en-US" sz="1300" dirty="0" smtClean="0">
                <a:solidFill>
                  <a:srgbClr val="D6A747"/>
                </a:solidFill>
                <a:latin typeface="DIN-Regular" charset="0"/>
                <a:ea typeface="ＭＳ Ｐゴシック" charset="0"/>
                <a:cs typeface="DIN-Regular" charset="0"/>
                <a:sym typeface="DIN-Regular" charset="0"/>
              </a:rPr>
              <a:t> </a:t>
            </a:r>
            <a:endParaRPr lang="en-US" sz="1300" dirty="0">
              <a:solidFill>
                <a:srgbClr val="D6A747"/>
              </a:solidFill>
              <a:latin typeface="DIN-Regular" charset="0"/>
              <a:ea typeface="ＭＳ Ｐゴシック" charset="0"/>
              <a:cs typeface="DIN-Regular" charset="0"/>
              <a:sym typeface="DIN-Regular" charset="0"/>
            </a:endParaRPr>
          </a:p>
        </p:txBody>
      </p:sp>
      <p:sp>
        <p:nvSpPr>
          <p:cNvPr id="4" name="AutoShape 4">
            <a:hlinkClick r:id="rId3"/>
          </p:cNvPr>
          <p:cNvSpPr>
            <a:spLocks/>
          </p:cNvSpPr>
          <p:nvPr/>
        </p:nvSpPr>
        <p:spPr bwMode="auto">
          <a:xfrm>
            <a:off x="9347200" y="6503609"/>
            <a:ext cx="127992" cy="199801"/>
          </a:xfrm>
          <a:custGeom>
            <a:avLst/>
            <a:gdLst/>
            <a:ahLst/>
            <a:cxnLst/>
            <a:rect l="0" t="0" r="r" b="b"/>
            <a:pathLst>
              <a:path w="21600" h="21600">
                <a:moveTo>
                  <a:pt x="14372" y="7078"/>
                </a:moveTo>
                <a:lnTo>
                  <a:pt x="21600" y="7078"/>
                </a:lnTo>
                <a:lnTo>
                  <a:pt x="20756" y="10800"/>
                </a:lnTo>
                <a:lnTo>
                  <a:pt x="14372" y="10800"/>
                </a:lnTo>
                <a:lnTo>
                  <a:pt x="14372" y="21600"/>
                </a:lnTo>
                <a:lnTo>
                  <a:pt x="4781" y="21600"/>
                </a:lnTo>
                <a:lnTo>
                  <a:pt x="4781" y="10800"/>
                </a:lnTo>
                <a:lnTo>
                  <a:pt x="0" y="10800"/>
                </a:lnTo>
                <a:lnTo>
                  <a:pt x="0" y="7078"/>
                </a:lnTo>
                <a:lnTo>
                  <a:pt x="4781" y="7078"/>
                </a:lnTo>
                <a:lnTo>
                  <a:pt x="4781" y="4836"/>
                </a:lnTo>
                <a:cubicBezTo>
                  <a:pt x="4781" y="3246"/>
                  <a:pt x="5587" y="2043"/>
                  <a:pt x="7200" y="1226"/>
                </a:cubicBezTo>
                <a:cubicBezTo>
                  <a:pt x="8812" y="409"/>
                  <a:pt x="11465" y="0"/>
                  <a:pt x="15159" y="0"/>
                </a:cubicBezTo>
                <a:lnTo>
                  <a:pt x="21544" y="0"/>
                </a:lnTo>
                <a:lnTo>
                  <a:pt x="21544" y="3722"/>
                </a:lnTo>
                <a:lnTo>
                  <a:pt x="17550" y="3722"/>
                </a:lnTo>
                <a:cubicBezTo>
                  <a:pt x="16819" y="3722"/>
                  <a:pt x="16232" y="3751"/>
                  <a:pt x="15792" y="3808"/>
                </a:cubicBezTo>
                <a:cubicBezTo>
                  <a:pt x="15351" y="3864"/>
                  <a:pt x="15033" y="3967"/>
                  <a:pt x="14836" y="4116"/>
                </a:cubicBezTo>
                <a:cubicBezTo>
                  <a:pt x="14639" y="4264"/>
                  <a:pt x="14513" y="4415"/>
                  <a:pt x="14456" y="4568"/>
                </a:cubicBezTo>
                <a:cubicBezTo>
                  <a:pt x="14400" y="4721"/>
                  <a:pt x="14372" y="4937"/>
                  <a:pt x="14372" y="5217"/>
                </a:cubicBezTo>
                <a:cubicBezTo>
                  <a:pt x="14372" y="5217"/>
                  <a:pt x="14372" y="7078"/>
                  <a:pt x="14372" y="7078"/>
                </a:cubicBezTo>
                <a:close/>
                <a:moveTo>
                  <a:pt x="14372" y="7078"/>
                </a:moveTo>
              </a:path>
            </a:pathLst>
          </a:custGeom>
          <a:solidFill>
            <a:srgbClr val="D5A71F"/>
          </a:solidFill>
          <a:ln>
            <a:noFill/>
          </a:ln>
          <a:extLst/>
        </p:spPr>
        <p:txBody>
          <a:bodyPr lIns="0" tIns="0" rIns="0" bIns="0"/>
          <a:lstStyle/>
          <a:p>
            <a:endParaRPr lang="en-US" sz="1800"/>
          </a:p>
        </p:txBody>
      </p:sp>
      <p:sp>
        <p:nvSpPr>
          <p:cNvPr id="5" name="AutoShape 5">
            <a:hlinkClick r:id="rId4"/>
          </p:cNvPr>
          <p:cNvSpPr>
            <a:spLocks/>
          </p:cNvSpPr>
          <p:nvPr/>
        </p:nvSpPr>
        <p:spPr bwMode="auto">
          <a:xfrm>
            <a:off x="9616685" y="6524137"/>
            <a:ext cx="273844" cy="178595"/>
          </a:xfrm>
          <a:custGeom>
            <a:avLst/>
            <a:gdLst/>
            <a:ahLst/>
            <a:cxnLst/>
            <a:rect l="0" t="0" r="r" b="b"/>
            <a:pathLst>
              <a:path w="21600" h="21600">
                <a:moveTo>
                  <a:pt x="21600" y="2565"/>
                </a:moveTo>
                <a:cubicBezTo>
                  <a:pt x="20988" y="3668"/>
                  <a:pt x="20248" y="4607"/>
                  <a:pt x="19380" y="5383"/>
                </a:cubicBezTo>
                <a:cubicBezTo>
                  <a:pt x="19389" y="5541"/>
                  <a:pt x="19393" y="5777"/>
                  <a:pt x="19393" y="6092"/>
                </a:cubicBezTo>
                <a:cubicBezTo>
                  <a:pt x="19393" y="7555"/>
                  <a:pt x="19220" y="9014"/>
                  <a:pt x="18873" y="10471"/>
                </a:cubicBezTo>
                <a:cubicBezTo>
                  <a:pt x="18525" y="11928"/>
                  <a:pt x="17998" y="13326"/>
                  <a:pt x="17290" y="14664"/>
                </a:cubicBezTo>
                <a:cubicBezTo>
                  <a:pt x="16581" y="16003"/>
                  <a:pt x="15739" y="17187"/>
                  <a:pt x="14761" y="18216"/>
                </a:cubicBezTo>
                <a:cubicBezTo>
                  <a:pt x="13783" y="19246"/>
                  <a:pt x="12604" y="20067"/>
                  <a:pt x="11225" y="20680"/>
                </a:cubicBezTo>
                <a:cubicBezTo>
                  <a:pt x="9845" y="21294"/>
                  <a:pt x="8369" y="21600"/>
                  <a:pt x="6798" y="21600"/>
                </a:cubicBezTo>
                <a:cubicBezTo>
                  <a:pt x="4322" y="21600"/>
                  <a:pt x="2056" y="20784"/>
                  <a:pt x="0" y="19153"/>
                </a:cubicBezTo>
                <a:cubicBezTo>
                  <a:pt x="320" y="19198"/>
                  <a:pt x="676" y="19221"/>
                  <a:pt x="1069" y="19221"/>
                </a:cubicBezTo>
                <a:cubicBezTo>
                  <a:pt x="3125" y="19221"/>
                  <a:pt x="4957" y="18444"/>
                  <a:pt x="6565" y="16892"/>
                </a:cubicBezTo>
                <a:cubicBezTo>
                  <a:pt x="5606" y="16870"/>
                  <a:pt x="4747" y="16507"/>
                  <a:pt x="3988" y="15804"/>
                </a:cubicBezTo>
                <a:cubicBezTo>
                  <a:pt x="3230" y="15100"/>
                  <a:pt x="2709" y="14203"/>
                  <a:pt x="2426" y="13112"/>
                </a:cubicBezTo>
                <a:cubicBezTo>
                  <a:pt x="2727" y="13168"/>
                  <a:pt x="3006" y="13196"/>
                  <a:pt x="3262" y="13196"/>
                </a:cubicBezTo>
                <a:cubicBezTo>
                  <a:pt x="3655" y="13196"/>
                  <a:pt x="4043" y="13135"/>
                  <a:pt x="4427" y="13011"/>
                </a:cubicBezTo>
                <a:cubicBezTo>
                  <a:pt x="3403" y="12752"/>
                  <a:pt x="2556" y="12125"/>
                  <a:pt x="1885" y="11129"/>
                </a:cubicBezTo>
                <a:cubicBezTo>
                  <a:pt x="1213" y="10134"/>
                  <a:pt x="877" y="8977"/>
                  <a:pt x="877" y="7661"/>
                </a:cubicBezTo>
                <a:lnTo>
                  <a:pt x="877" y="7594"/>
                </a:lnTo>
                <a:cubicBezTo>
                  <a:pt x="1498" y="8022"/>
                  <a:pt x="2165" y="8252"/>
                  <a:pt x="2878" y="8286"/>
                </a:cubicBezTo>
                <a:cubicBezTo>
                  <a:pt x="2275" y="7791"/>
                  <a:pt x="1795" y="7144"/>
                  <a:pt x="1439" y="6345"/>
                </a:cubicBezTo>
                <a:cubicBezTo>
                  <a:pt x="1083" y="5546"/>
                  <a:pt x="905" y="4680"/>
                  <a:pt x="905" y="3746"/>
                </a:cubicBezTo>
                <a:cubicBezTo>
                  <a:pt x="905" y="2756"/>
                  <a:pt x="1106" y="1840"/>
                  <a:pt x="1508" y="996"/>
                </a:cubicBezTo>
                <a:cubicBezTo>
                  <a:pt x="2613" y="2672"/>
                  <a:pt x="3959" y="4014"/>
                  <a:pt x="5544" y="5020"/>
                </a:cubicBezTo>
                <a:cubicBezTo>
                  <a:pt x="7129" y="6027"/>
                  <a:pt x="8826" y="6587"/>
                  <a:pt x="10636" y="6699"/>
                </a:cubicBezTo>
                <a:cubicBezTo>
                  <a:pt x="10562" y="6272"/>
                  <a:pt x="10526" y="5856"/>
                  <a:pt x="10526" y="5451"/>
                </a:cubicBezTo>
                <a:cubicBezTo>
                  <a:pt x="10526" y="3943"/>
                  <a:pt x="10958" y="2658"/>
                  <a:pt x="11821" y="1595"/>
                </a:cubicBezTo>
                <a:cubicBezTo>
                  <a:pt x="12684" y="532"/>
                  <a:pt x="13728" y="0"/>
                  <a:pt x="14953" y="0"/>
                </a:cubicBezTo>
                <a:cubicBezTo>
                  <a:pt x="16232" y="0"/>
                  <a:pt x="17310" y="574"/>
                  <a:pt x="18187" y="1721"/>
                </a:cubicBezTo>
                <a:cubicBezTo>
                  <a:pt x="19183" y="1485"/>
                  <a:pt x="20120" y="1046"/>
                  <a:pt x="20997" y="405"/>
                </a:cubicBezTo>
                <a:cubicBezTo>
                  <a:pt x="20659" y="1699"/>
                  <a:pt x="20010" y="2700"/>
                  <a:pt x="19051" y="3409"/>
                </a:cubicBezTo>
                <a:cubicBezTo>
                  <a:pt x="19900" y="3297"/>
                  <a:pt x="20750" y="3015"/>
                  <a:pt x="21600" y="2565"/>
                </a:cubicBezTo>
                <a:close/>
                <a:moveTo>
                  <a:pt x="21600" y="2565"/>
                </a:moveTo>
              </a:path>
            </a:pathLst>
          </a:custGeom>
          <a:solidFill>
            <a:srgbClr val="D5A71F"/>
          </a:solidFill>
          <a:ln>
            <a:noFill/>
          </a:ln>
          <a:extLst/>
        </p:spPr>
        <p:txBody>
          <a:bodyPr lIns="0" tIns="0" rIns="0" bIns="0"/>
          <a:lstStyle/>
          <a:p>
            <a:endParaRPr lang="en-US" sz="1800"/>
          </a:p>
        </p:txBody>
      </p:sp>
      <p:sp>
        <p:nvSpPr>
          <p:cNvPr id="6" name="AutoShape 6">
            <a:hlinkClick r:id="rId5"/>
          </p:cNvPr>
          <p:cNvSpPr>
            <a:spLocks/>
          </p:cNvSpPr>
          <p:nvPr/>
        </p:nvSpPr>
        <p:spPr bwMode="auto">
          <a:xfrm>
            <a:off x="10021455" y="6495794"/>
            <a:ext cx="293192" cy="207615"/>
          </a:xfrm>
          <a:custGeom>
            <a:avLst/>
            <a:gdLst/>
            <a:ahLst/>
            <a:cxnLst/>
            <a:rect l="0" t="0" r="r" b="b"/>
            <a:pathLst>
              <a:path w="21600" h="21600">
                <a:moveTo>
                  <a:pt x="21600" y="13242"/>
                </a:moveTo>
                <a:lnTo>
                  <a:pt x="21600" y="21600"/>
                </a:lnTo>
                <a:lnTo>
                  <a:pt x="16973" y="21600"/>
                </a:lnTo>
                <a:lnTo>
                  <a:pt x="16973" y="13802"/>
                </a:lnTo>
                <a:cubicBezTo>
                  <a:pt x="16973" y="12772"/>
                  <a:pt x="16783" y="11965"/>
                  <a:pt x="16404" y="11381"/>
                </a:cubicBezTo>
                <a:cubicBezTo>
                  <a:pt x="16024" y="10798"/>
                  <a:pt x="15431" y="10506"/>
                  <a:pt x="14625" y="10506"/>
                </a:cubicBezTo>
                <a:cubicBezTo>
                  <a:pt x="14034" y="10506"/>
                  <a:pt x="13540" y="10675"/>
                  <a:pt x="13141" y="11013"/>
                </a:cubicBezTo>
                <a:cubicBezTo>
                  <a:pt x="12743" y="11352"/>
                  <a:pt x="12445" y="11771"/>
                  <a:pt x="12248" y="12271"/>
                </a:cubicBezTo>
                <a:cubicBezTo>
                  <a:pt x="12145" y="12566"/>
                  <a:pt x="12094" y="12963"/>
                  <a:pt x="12094" y="13463"/>
                </a:cubicBezTo>
                <a:lnTo>
                  <a:pt x="12094" y="21600"/>
                </a:lnTo>
                <a:lnTo>
                  <a:pt x="7467" y="21600"/>
                </a:lnTo>
                <a:cubicBezTo>
                  <a:pt x="7486" y="17686"/>
                  <a:pt x="7495" y="14513"/>
                  <a:pt x="7495" y="12080"/>
                </a:cubicBezTo>
                <a:cubicBezTo>
                  <a:pt x="7495" y="9647"/>
                  <a:pt x="7491" y="8196"/>
                  <a:pt x="7481" y="7725"/>
                </a:cubicBezTo>
                <a:lnTo>
                  <a:pt x="7467" y="7018"/>
                </a:lnTo>
                <a:lnTo>
                  <a:pt x="12094" y="7018"/>
                </a:lnTo>
                <a:lnTo>
                  <a:pt x="12094" y="9137"/>
                </a:lnTo>
                <a:lnTo>
                  <a:pt x="12066" y="9137"/>
                </a:lnTo>
                <a:cubicBezTo>
                  <a:pt x="12253" y="8823"/>
                  <a:pt x="12445" y="8549"/>
                  <a:pt x="12642" y="8313"/>
                </a:cubicBezTo>
                <a:cubicBezTo>
                  <a:pt x="12839" y="8078"/>
                  <a:pt x="13104" y="7823"/>
                  <a:pt x="13437" y="7548"/>
                </a:cubicBezTo>
                <a:cubicBezTo>
                  <a:pt x="13769" y="7274"/>
                  <a:pt x="14177" y="7060"/>
                  <a:pt x="14660" y="6908"/>
                </a:cubicBezTo>
                <a:cubicBezTo>
                  <a:pt x="15143" y="6756"/>
                  <a:pt x="15679" y="6680"/>
                  <a:pt x="16270" y="6680"/>
                </a:cubicBezTo>
                <a:cubicBezTo>
                  <a:pt x="17873" y="6680"/>
                  <a:pt x="19162" y="7237"/>
                  <a:pt x="20137" y="8350"/>
                </a:cubicBezTo>
                <a:cubicBezTo>
                  <a:pt x="21112" y="9463"/>
                  <a:pt x="21600" y="11094"/>
                  <a:pt x="21600" y="13242"/>
                </a:cubicBezTo>
                <a:close/>
                <a:moveTo>
                  <a:pt x="4908" y="7018"/>
                </a:moveTo>
                <a:lnTo>
                  <a:pt x="4908" y="21600"/>
                </a:lnTo>
                <a:lnTo>
                  <a:pt x="267" y="21600"/>
                </a:lnTo>
                <a:lnTo>
                  <a:pt x="267" y="7018"/>
                </a:lnTo>
                <a:cubicBezTo>
                  <a:pt x="267" y="7018"/>
                  <a:pt x="4908" y="7018"/>
                  <a:pt x="4908" y="7018"/>
                </a:cubicBezTo>
                <a:close/>
                <a:moveTo>
                  <a:pt x="5203" y="2516"/>
                </a:moveTo>
                <a:cubicBezTo>
                  <a:pt x="5212" y="3232"/>
                  <a:pt x="4976" y="3831"/>
                  <a:pt x="4493" y="4311"/>
                </a:cubicBezTo>
                <a:cubicBezTo>
                  <a:pt x="4010" y="4792"/>
                  <a:pt x="3375" y="5032"/>
                  <a:pt x="2587" y="5032"/>
                </a:cubicBezTo>
                <a:lnTo>
                  <a:pt x="2559" y="5032"/>
                </a:lnTo>
                <a:cubicBezTo>
                  <a:pt x="1791" y="5032"/>
                  <a:pt x="1172" y="4792"/>
                  <a:pt x="703" y="4311"/>
                </a:cubicBezTo>
                <a:cubicBezTo>
                  <a:pt x="234" y="3831"/>
                  <a:pt x="0" y="3232"/>
                  <a:pt x="0" y="2516"/>
                </a:cubicBezTo>
                <a:cubicBezTo>
                  <a:pt x="0" y="1790"/>
                  <a:pt x="241" y="1189"/>
                  <a:pt x="724" y="714"/>
                </a:cubicBezTo>
                <a:cubicBezTo>
                  <a:pt x="1207" y="238"/>
                  <a:pt x="1837" y="0"/>
                  <a:pt x="2616" y="0"/>
                </a:cubicBezTo>
                <a:cubicBezTo>
                  <a:pt x="3394" y="0"/>
                  <a:pt x="4017" y="238"/>
                  <a:pt x="4486" y="714"/>
                </a:cubicBezTo>
                <a:cubicBezTo>
                  <a:pt x="4955" y="1189"/>
                  <a:pt x="5194" y="1790"/>
                  <a:pt x="5203" y="2516"/>
                </a:cubicBezTo>
                <a:close/>
                <a:moveTo>
                  <a:pt x="5203" y="2516"/>
                </a:moveTo>
              </a:path>
            </a:pathLst>
          </a:custGeom>
          <a:solidFill>
            <a:srgbClr val="D5A71F"/>
          </a:solidFill>
          <a:ln>
            <a:noFill/>
          </a:ln>
          <a:extLst/>
        </p:spPr>
        <p:txBody>
          <a:bodyPr lIns="0" tIns="0" rIns="0" bIns="0"/>
          <a:lstStyle/>
          <a:p>
            <a:endParaRPr lang="en-US" sz="1800"/>
          </a:p>
        </p:txBody>
      </p:sp>
      <p:sp>
        <p:nvSpPr>
          <p:cNvPr id="45" name="Title 44"/>
          <p:cNvSpPr>
            <a:spLocks noGrp="1"/>
          </p:cNvSpPr>
          <p:nvPr>
            <p:ph type="title" hasCustomPrompt="1"/>
          </p:nvPr>
        </p:nvSpPr>
        <p:spPr>
          <a:xfrm>
            <a:off x="610206" y="2411016"/>
            <a:ext cx="10971609" cy="535781"/>
          </a:xfrm>
          <a:prstGeom prst="rect">
            <a:avLst/>
          </a:prstGeom>
        </p:spPr>
        <p:txBody>
          <a:bodyPr vert="horz" lIns="64264" tIns="32132" rIns="64264" bIns="32132"/>
          <a:lstStyle>
            <a:lvl1pPr>
              <a:defRPr sz="2800" b="1" i="0" cap="all">
                <a:solidFill>
                  <a:srgbClr val="286FBA"/>
                </a:solidFill>
                <a:latin typeface="Arial Narrow" panose="020B0606020202030204" pitchFamily="34" charset="0"/>
                <a:cs typeface="Arial" panose="020B0604020202020204" pitchFamily="34" charset="0"/>
              </a:defRPr>
            </a:lvl1pPr>
          </a:lstStyle>
          <a:p>
            <a:r>
              <a:rPr lang="es-ES_tradnl" dirty="0" smtClean="0"/>
              <a:t>CLICK TO EDIT TEXT</a:t>
            </a:r>
            <a:endParaRPr lang="en-US" dirty="0"/>
          </a:p>
        </p:txBody>
      </p:sp>
      <p:sp>
        <p:nvSpPr>
          <p:cNvPr id="47" name="Text Placeholder 46"/>
          <p:cNvSpPr>
            <a:spLocks noGrp="1"/>
          </p:cNvSpPr>
          <p:nvPr>
            <p:ph type="body" sz="quarter" idx="10" hasCustomPrompt="1"/>
          </p:nvPr>
        </p:nvSpPr>
        <p:spPr>
          <a:xfrm>
            <a:off x="309563" y="4661300"/>
            <a:ext cx="5929312" cy="321469"/>
          </a:xfrm>
          <a:prstGeom prst="rect">
            <a:avLst/>
          </a:prstGeom>
        </p:spPr>
        <p:txBody>
          <a:bodyPr vert="horz" lIns="64264" tIns="32132" rIns="64264" bIns="32132"/>
          <a:lstStyle>
            <a:lvl1pPr marL="0" indent="0" algn="l">
              <a:buFontTx/>
              <a:buNone/>
              <a:defRPr sz="1700" b="0" i="0" baseline="0">
                <a:solidFill>
                  <a:srgbClr val="286FBA"/>
                </a:solidFill>
                <a:latin typeface="Arial Narrow" panose="020B0606020202030204" pitchFamily="34" charset="0"/>
                <a:cs typeface="Arial Narrow" panose="020B0606020202030204" pitchFamily="34" charset="0"/>
              </a:defRPr>
            </a:lvl1pPr>
            <a:lvl2pPr marL="535515" indent="0" algn="l">
              <a:buFontTx/>
              <a:buNone/>
              <a:defRPr sz="1400"/>
            </a:lvl2pPr>
            <a:lvl3pPr marL="847903" indent="0" algn="l">
              <a:buFontTx/>
              <a:buNone/>
              <a:defRPr sz="1400"/>
            </a:lvl3pPr>
            <a:lvl4pPr marL="1160286" indent="0" algn="l">
              <a:buFontTx/>
              <a:buNone/>
              <a:defRPr sz="1400"/>
            </a:lvl4pPr>
            <a:lvl5pPr marL="1472669" indent="0" algn="l">
              <a:buFontTx/>
              <a:buNone/>
              <a:defRPr sz="1400"/>
            </a:lvl5pPr>
          </a:lstStyle>
          <a:p>
            <a:pPr lvl="0"/>
            <a:r>
              <a:rPr lang="es-ES_tradnl" dirty="0" err="1" smtClean="0"/>
              <a:t>e.g</a:t>
            </a:r>
            <a:r>
              <a:rPr lang="es-ES_tradnl" dirty="0" smtClean="0"/>
              <a:t>. </a:t>
            </a:r>
            <a:r>
              <a:rPr lang="es-ES_tradnl" dirty="0" err="1" smtClean="0"/>
              <a:t>Contact</a:t>
            </a:r>
            <a:r>
              <a:rPr lang="es-ES_tradnl" dirty="0" smtClean="0"/>
              <a:t> Me</a:t>
            </a:r>
            <a:endParaRPr lang="en-US" dirty="0"/>
          </a:p>
        </p:txBody>
      </p:sp>
      <p:sp>
        <p:nvSpPr>
          <p:cNvPr id="48" name="Text Placeholder 19"/>
          <p:cNvSpPr>
            <a:spLocks noGrp="1"/>
          </p:cNvSpPr>
          <p:nvPr>
            <p:ph type="body" sz="quarter" idx="14" hasCustomPrompt="1"/>
          </p:nvPr>
        </p:nvSpPr>
        <p:spPr>
          <a:xfrm>
            <a:off x="309563" y="4982778"/>
            <a:ext cx="5929312" cy="214313"/>
          </a:xfrm>
          <a:prstGeom prst="rect">
            <a:avLst/>
          </a:prstGeom>
        </p:spPr>
        <p:txBody>
          <a:bodyPr lIns="64264" tIns="32132" rIns="64264" bIns="32132" anchor="ctr"/>
          <a:lstStyle>
            <a:lvl1pPr marL="1117" indent="0" algn="l">
              <a:buFontTx/>
              <a:buNone/>
              <a:defRPr sz="1500" b="0" i="0">
                <a:solidFill>
                  <a:srgbClr val="626064"/>
                </a:solidFill>
                <a:latin typeface="Arial Narrow" panose="020B0606020202030204" pitchFamily="34" charset="0"/>
                <a:cs typeface="Arial Narrow" panose="020B0606020202030204" pitchFamily="34" charset="0"/>
              </a:defRPr>
            </a:lvl1pPr>
            <a:lvl2pPr marL="499813" indent="0">
              <a:buFontTx/>
              <a:buNone/>
              <a:defRPr/>
            </a:lvl2pPr>
            <a:lvl3pPr marL="812200" indent="0">
              <a:buFontTx/>
              <a:buNone/>
              <a:defRPr/>
            </a:lvl3pPr>
            <a:lvl4pPr marL="1124584" indent="0">
              <a:buFontTx/>
              <a:buNone/>
              <a:defRPr/>
            </a:lvl4pPr>
            <a:lvl5pPr marL="1436969" indent="0">
              <a:buFontTx/>
              <a:buNone/>
              <a:defRPr/>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Name</a:t>
            </a:r>
            <a:endParaRPr lang="en-US" dirty="0"/>
          </a:p>
        </p:txBody>
      </p:sp>
      <p:sp>
        <p:nvSpPr>
          <p:cNvPr id="49" name="Text Placeholder 19"/>
          <p:cNvSpPr>
            <a:spLocks noGrp="1"/>
          </p:cNvSpPr>
          <p:nvPr>
            <p:ph type="body" sz="quarter" idx="15" hasCustomPrompt="1"/>
          </p:nvPr>
        </p:nvSpPr>
        <p:spPr>
          <a:xfrm>
            <a:off x="309563" y="5197082"/>
            <a:ext cx="5929312" cy="160735"/>
          </a:xfrm>
          <a:prstGeom prst="rect">
            <a:avLst/>
          </a:prstGeom>
        </p:spPr>
        <p:txBody>
          <a:bodyPr lIns="64264" tIns="32132" rIns="64264" bIns="32132" anchor="ctr"/>
          <a:lstStyle>
            <a:lvl1pPr marL="1117" indent="0" algn="l">
              <a:buFontTx/>
              <a:buNone/>
              <a:defRPr sz="1100" b="0" i="0">
                <a:solidFill>
                  <a:srgbClr val="626064"/>
                </a:solidFill>
                <a:latin typeface="Arial Narrow" panose="020B0606020202030204" pitchFamily="34" charset="0"/>
                <a:cs typeface="Arial Narrow" panose="020B0606020202030204" pitchFamily="34" charset="0"/>
              </a:defRPr>
            </a:lvl1pPr>
            <a:lvl2pPr marL="499813" indent="0">
              <a:buFontTx/>
              <a:buNone/>
              <a:defRPr/>
            </a:lvl2pPr>
            <a:lvl3pPr marL="812200" indent="0">
              <a:buFontTx/>
              <a:buNone/>
              <a:defRPr/>
            </a:lvl3pPr>
            <a:lvl4pPr marL="1124584" indent="0">
              <a:buFontTx/>
              <a:buNone/>
              <a:defRPr/>
            </a:lvl4pPr>
            <a:lvl5pPr marL="1436969" indent="0">
              <a:buFontTx/>
              <a:buNone/>
              <a:defRPr/>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Title</a:t>
            </a:r>
            <a:endParaRPr lang="en-US" dirty="0"/>
          </a:p>
        </p:txBody>
      </p:sp>
      <p:sp>
        <p:nvSpPr>
          <p:cNvPr id="50" name="Text Placeholder 19"/>
          <p:cNvSpPr>
            <a:spLocks noGrp="1"/>
          </p:cNvSpPr>
          <p:nvPr>
            <p:ph type="body" sz="quarter" idx="16" hasCustomPrompt="1"/>
          </p:nvPr>
        </p:nvSpPr>
        <p:spPr>
          <a:xfrm>
            <a:off x="309563" y="5679286"/>
            <a:ext cx="5929312" cy="160735"/>
          </a:xfrm>
          <a:prstGeom prst="rect">
            <a:avLst/>
          </a:prstGeom>
        </p:spPr>
        <p:txBody>
          <a:bodyPr lIns="64264" tIns="32132" rIns="64264" bIns="32132" anchor="ctr"/>
          <a:lstStyle>
            <a:lvl1pPr marL="1117" indent="0" algn="l">
              <a:buFontTx/>
              <a:buNone/>
              <a:defRPr sz="1100" b="0" i="0">
                <a:solidFill>
                  <a:srgbClr val="636165"/>
                </a:solidFill>
                <a:latin typeface="Arial Narrow" panose="020B0606020202030204" pitchFamily="34" charset="0"/>
                <a:cs typeface="Arial Narrow" panose="020B0606020202030204" pitchFamily="34" charset="0"/>
              </a:defRPr>
            </a:lvl1pPr>
            <a:lvl2pPr marL="499813" indent="0">
              <a:buFontTx/>
              <a:buNone/>
              <a:defRPr/>
            </a:lvl2pPr>
            <a:lvl3pPr marL="812200" indent="0">
              <a:buFontTx/>
              <a:buNone/>
              <a:defRPr/>
            </a:lvl3pPr>
            <a:lvl4pPr marL="1124584" indent="0">
              <a:buFontTx/>
              <a:buNone/>
              <a:defRPr/>
            </a:lvl4pPr>
            <a:lvl5pPr marL="1436969" indent="0">
              <a:buFontTx/>
              <a:buNone/>
              <a:defRPr/>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Add</a:t>
            </a:r>
            <a:r>
              <a:rPr lang="es-ES_tradnl" dirty="0" smtClean="0"/>
              <a:t> </a:t>
            </a:r>
            <a:r>
              <a:rPr lang="es-ES_tradnl" dirty="0" err="1" smtClean="0"/>
              <a:t>Location</a:t>
            </a:r>
            <a:endParaRPr lang="en-US" dirty="0"/>
          </a:p>
        </p:txBody>
      </p:sp>
      <p:sp>
        <p:nvSpPr>
          <p:cNvPr id="51" name="Text Placeholder 19"/>
          <p:cNvSpPr>
            <a:spLocks noGrp="1"/>
          </p:cNvSpPr>
          <p:nvPr>
            <p:ph type="body" sz="quarter" idx="17" hasCustomPrompt="1"/>
          </p:nvPr>
        </p:nvSpPr>
        <p:spPr>
          <a:xfrm>
            <a:off x="309563" y="5840022"/>
            <a:ext cx="5929312" cy="160735"/>
          </a:xfrm>
          <a:prstGeom prst="rect">
            <a:avLst/>
          </a:prstGeom>
        </p:spPr>
        <p:txBody>
          <a:bodyPr lIns="64264" tIns="32132" rIns="64264" bIns="32132" anchor="ctr"/>
          <a:lstStyle>
            <a:lvl1pPr marL="1117" indent="0" algn="l">
              <a:buFontTx/>
              <a:buNone/>
              <a:defRPr sz="1100" b="0" i="0">
                <a:solidFill>
                  <a:srgbClr val="636165"/>
                </a:solidFill>
                <a:latin typeface="Arial Narrow" panose="020B0606020202030204" pitchFamily="34" charset="0"/>
                <a:cs typeface="Arial Narrow" panose="020B0606020202030204" pitchFamily="34" charset="0"/>
              </a:defRPr>
            </a:lvl1pPr>
            <a:lvl2pPr marL="499813" indent="0">
              <a:buFontTx/>
              <a:buNone/>
              <a:defRPr/>
            </a:lvl2pPr>
            <a:lvl3pPr marL="812200" indent="0">
              <a:buFontTx/>
              <a:buNone/>
              <a:defRPr/>
            </a:lvl3pPr>
            <a:lvl4pPr marL="1124584" indent="0">
              <a:buFontTx/>
              <a:buNone/>
              <a:defRPr/>
            </a:lvl4pPr>
            <a:lvl5pPr marL="1436969" indent="0">
              <a:buFontTx/>
              <a:buNone/>
              <a:defRPr/>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Add</a:t>
            </a:r>
            <a:r>
              <a:rPr lang="es-ES_tradnl" dirty="0" smtClean="0"/>
              <a:t> </a:t>
            </a:r>
            <a:r>
              <a:rPr lang="es-ES_tradnl" dirty="0" err="1" smtClean="0"/>
              <a:t>Telephone</a:t>
            </a:r>
            <a:endParaRPr lang="en-US" dirty="0"/>
          </a:p>
        </p:txBody>
      </p:sp>
      <p:sp>
        <p:nvSpPr>
          <p:cNvPr id="52" name="Text Placeholder 19"/>
          <p:cNvSpPr>
            <a:spLocks noGrp="1"/>
          </p:cNvSpPr>
          <p:nvPr>
            <p:ph type="body" sz="quarter" idx="18" hasCustomPrompt="1"/>
          </p:nvPr>
        </p:nvSpPr>
        <p:spPr>
          <a:xfrm>
            <a:off x="309563" y="6000754"/>
            <a:ext cx="5929312" cy="160735"/>
          </a:xfrm>
          <a:prstGeom prst="rect">
            <a:avLst/>
          </a:prstGeom>
        </p:spPr>
        <p:txBody>
          <a:bodyPr lIns="64264" tIns="32132" rIns="64264" bIns="32132" anchor="ctr"/>
          <a:lstStyle>
            <a:lvl1pPr marL="1117" indent="0" algn="l">
              <a:buFontTx/>
              <a:buNone/>
              <a:defRPr sz="1100" b="0" i="0">
                <a:solidFill>
                  <a:srgbClr val="3460AF"/>
                </a:solidFill>
                <a:latin typeface="Arial Narrow" panose="020B0606020202030204" pitchFamily="34" charset="0"/>
                <a:cs typeface="Arial Narrow" panose="020B0606020202030204" pitchFamily="34" charset="0"/>
              </a:defRPr>
            </a:lvl1pPr>
            <a:lvl2pPr marL="499813" indent="0">
              <a:buFontTx/>
              <a:buNone/>
              <a:defRPr/>
            </a:lvl2pPr>
            <a:lvl3pPr marL="812200" indent="0">
              <a:buFontTx/>
              <a:buNone/>
              <a:defRPr/>
            </a:lvl3pPr>
            <a:lvl4pPr marL="1124584" indent="0">
              <a:buFontTx/>
              <a:buNone/>
              <a:defRPr/>
            </a:lvl4pPr>
            <a:lvl5pPr marL="1436969" indent="0">
              <a:buFontTx/>
              <a:buNone/>
              <a:defRPr/>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Add</a:t>
            </a:r>
            <a:r>
              <a:rPr lang="es-ES_tradnl" dirty="0" smtClean="0"/>
              <a:t> email</a:t>
            </a:r>
            <a:endParaRPr lang="en-US" dirty="0"/>
          </a:p>
        </p:txBody>
      </p:sp>
      <p:pic>
        <p:nvPicPr>
          <p:cNvPr id="2" name="Picture 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09563" y="43275"/>
            <a:ext cx="3652837" cy="1007391"/>
          </a:xfrm>
          <a:prstGeom prst="rect">
            <a:avLst/>
          </a:prstGeom>
        </p:spPr>
      </p:pic>
    </p:spTree>
    <p:extLst>
      <p:ext uri="{BB962C8B-B14F-4D97-AF65-F5344CB8AC3E}">
        <p14:creationId xmlns:p14="http://schemas.microsoft.com/office/powerpoint/2010/main" val="422542168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354F7-2745-44BC-B360-B26305100D26}" type="slidenum">
              <a:rPr lang="en-US" smtClean="0"/>
              <a:t>‹#›</a:t>
            </a:fld>
            <a:endParaRPr lang="en-US"/>
          </a:p>
        </p:txBody>
      </p:sp>
    </p:spTree>
    <p:extLst>
      <p:ext uri="{BB962C8B-B14F-4D97-AF65-F5344CB8AC3E}">
        <p14:creationId xmlns:p14="http://schemas.microsoft.com/office/powerpoint/2010/main" val="3825007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354F7-2745-44BC-B360-B26305100D26}" type="slidenum">
              <a:rPr lang="en-US" smtClean="0"/>
              <a:t>‹#›</a:t>
            </a:fld>
            <a:endParaRPr lang="en-US"/>
          </a:p>
        </p:txBody>
      </p:sp>
    </p:spTree>
    <p:extLst>
      <p:ext uri="{BB962C8B-B14F-4D97-AF65-F5344CB8AC3E}">
        <p14:creationId xmlns:p14="http://schemas.microsoft.com/office/powerpoint/2010/main" val="2796989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354F7-2745-44BC-B360-B26305100D26}" type="slidenum">
              <a:rPr lang="en-US" smtClean="0"/>
              <a:t>‹#›</a:t>
            </a:fld>
            <a:endParaRPr lang="en-US"/>
          </a:p>
        </p:txBody>
      </p:sp>
    </p:spTree>
    <p:extLst>
      <p:ext uri="{BB962C8B-B14F-4D97-AF65-F5344CB8AC3E}">
        <p14:creationId xmlns:p14="http://schemas.microsoft.com/office/powerpoint/2010/main" val="1229438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354F7-2745-44BC-B360-B26305100D26}" type="slidenum">
              <a:rPr lang="en-US" smtClean="0"/>
              <a:t>‹#›</a:t>
            </a:fld>
            <a:endParaRPr lang="en-US"/>
          </a:p>
        </p:txBody>
      </p:sp>
    </p:spTree>
    <p:extLst>
      <p:ext uri="{BB962C8B-B14F-4D97-AF65-F5344CB8AC3E}">
        <p14:creationId xmlns:p14="http://schemas.microsoft.com/office/powerpoint/2010/main" val="4282981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354F7-2745-44BC-B360-B26305100D26}" type="slidenum">
              <a:rPr lang="en-US" smtClean="0"/>
              <a:t>‹#›</a:t>
            </a:fld>
            <a:endParaRPr lang="en-US"/>
          </a:p>
        </p:txBody>
      </p:sp>
    </p:spTree>
    <p:extLst>
      <p:ext uri="{BB962C8B-B14F-4D97-AF65-F5344CB8AC3E}">
        <p14:creationId xmlns:p14="http://schemas.microsoft.com/office/powerpoint/2010/main" val="4253092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354F7-2745-44BC-B360-B26305100D26}" type="slidenum">
              <a:rPr lang="en-US" smtClean="0"/>
              <a:t>‹#›</a:t>
            </a:fld>
            <a:endParaRPr lang="en-US"/>
          </a:p>
        </p:txBody>
      </p:sp>
    </p:spTree>
    <p:extLst>
      <p:ext uri="{BB962C8B-B14F-4D97-AF65-F5344CB8AC3E}">
        <p14:creationId xmlns:p14="http://schemas.microsoft.com/office/powerpoint/2010/main" val="2939292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354F7-2745-44BC-B360-B26305100D26}" type="slidenum">
              <a:rPr lang="en-US" smtClean="0"/>
              <a:t>‹#›</a:t>
            </a:fld>
            <a:endParaRPr lang="en-US"/>
          </a:p>
        </p:txBody>
      </p:sp>
    </p:spTree>
    <p:extLst>
      <p:ext uri="{BB962C8B-B14F-4D97-AF65-F5344CB8AC3E}">
        <p14:creationId xmlns:p14="http://schemas.microsoft.com/office/powerpoint/2010/main" val="781160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354F7-2745-44BC-B360-B26305100D26}" type="slidenum">
              <a:rPr lang="en-US" smtClean="0"/>
              <a:t>‹#›</a:t>
            </a:fld>
            <a:endParaRPr lang="en-US"/>
          </a:p>
        </p:txBody>
      </p:sp>
    </p:spTree>
    <p:extLst>
      <p:ext uri="{BB962C8B-B14F-4D97-AF65-F5344CB8AC3E}">
        <p14:creationId xmlns:p14="http://schemas.microsoft.com/office/powerpoint/2010/main" val="1089317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354F7-2745-44BC-B360-B26305100D26}" type="slidenum">
              <a:rPr lang="en-US" smtClean="0"/>
              <a:t>‹#›</a:t>
            </a:fld>
            <a:endParaRPr lang="en-US"/>
          </a:p>
        </p:txBody>
      </p:sp>
    </p:spTree>
    <p:extLst>
      <p:ext uri="{BB962C8B-B14F-4D97-AF65-F5344CB8AC3E}">
        <p14:creationId xmlns:p14="http://schemas.microsoft.com/office/powerpoint/2010/main" val="27214417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5.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normAutofit fontScale="90000"/>
          </a:bodyPr>
          <a:lstStyle/>
          <a:p>
            <a:r>
              <a:rPr lang="en-US" dirty="0" smtClean="0"/>
              <a:t>NOT IF BUT WHEN—PROTECTING THE ATTORNEY-CLIENT PRIVILEGE—PROACTIVE STEPS AND PITFALLS &amp; LITIGATION </a:t>
            </a:r>
            <a:r>
              <a:rPr lang="en-US" dirty="0" err="1" smtClean="0"/>
              <a:t>PREPARedness</a:t>
            </a:r>
            <a:endParaRPr lang="en-US" dirty="0"/>
          </a:p>
        </p:txBody>
      </p:sp>
      <p:sp>
        <p:nvSpPr>
          <p:cNvPr id="15" name="Text Placeholder 14"/>
          <p:cNvSpPr>
            <a:spLocks noGrp="1"/>
          </p:cNvSpPr>
          <p:nvPr>
            <p:ph type="body" sz="quarter" idx="10"/>
          </p:nvPr>
        </p:nvSpPr>
        <p:spPr/>
        <p:txBody>
          <a:bodyPr>
            <a:normAutofit/>
          </a:bodyPr>
          <a:lstStyle/>
          <a:p>
            <a:r>
              <a:rPr lang="en-US" dirty="0" smtClean="0"/>
              <a:t>Presented to the Council of Multiple Listing Services 9.23.2020</a:t>
            </a:r>
            <a:endParaRPr lang="en-US" dirty="0"/>
          </a:p>
        </p:txBody>
      </p:sp>
      <p:sp>
        <p:nvSpPr>
          <p:cNvPr id="16" name="Text Placeholder 15"/>
          <p:cNvSpPr>
            <a:spLocks noGrp="1"/>
          </p:cNvSpPr>
          <p:nvPr>
            <p:ph type="body" sz="quarter" idx="14"/>
          </p:nvPr>
        </p:nvSpPr>
        <p:spPr/>
        <p:txBody>
          <a:bodyPr>
            <a:noAutofit/>
          </a:bodyPr>
          <a:lstStyle/>
          <a:p>
            <a:r>
              <a:rPr lang="en-US" sz="1600" dirty="0" smtClean="0"/>
              <a:t>Marcus A. Manos</a:t>
            </a:r>
            <a:endParaRPr lang="en-US" sz="1600" dirty="0"/>
          </a:p>
        </p:txBody>
      </p:sp>
      <p:sp>
        <p:nvSpPr>
          <p:cNvPr id="17" name="Text Placeholder 16"/>
          <p:cNvSpPr>
            <a:spLocks noGrp="1"/>
          </p:cNvSpPr>
          <p:nvPr>
            <p:ph type="body" sz="quarter" idx="15"/>
          </p:nvPr>
        </p:nvSpPr>
        <p:spPr/>
        <p:txBody>
          <a:bodyPr>
            <a:normAutofit fontScale="85000" lnSpcReduction="20000"/>
          </a:bodyPr>
          <a:lstStyle/>
          <a:p>
            <a:r>
              <a:rPr lang="en-US" dirty="0" smtClean="0"/>
              <a:t>Member, Nexsen Pruet, LLC</a:t>
            </a:r>
            <a:endParaRPr lang="en-US" dirty="0"/>
          </a:p>
        </p:txBody>
      </p:sp>
      <p:sp>
        <p:nvSpPr>
          <p:cNvPr id="18" name="Text Placeholder 17"/>
          <p:cNvSpPr>
            <a:spLocks noGrp="1"/>
          </p:cNvSpPr>
          <p:nvPr>
            <p:ph type="body" sz="quarter" idx="16"/>
          </p:nvPr>
        </p:nvSpPr>
        <p:spPr/>
        <p:txBody>
          <a:bodyPr>
            <a:normAutofit fontScale="85000" lnSpcReduction="20000"/>
          </a:bodyPr>
          <a:lstStyle/>
          <a:p>
            <a:r>
              <a:rPr lang="en-US" dirty="0" smtClean="0"/>
              <a:t>Admitted in SC, DC &amp; NC</a:t>
            </a:r>
            <a:endParaRPr lang="en-US" dirty="0"/>
          </a:p>
        </p:txBody>
      </p:sp>
      <p:sp>
        <p:nvSpPr>
          <p:cNvPr id="19" name="Text Placeholder 18"/>
          <p:cNvSpPr>
            <a:spLocks noGrp="1"/>
          </p:cNvSpPr>
          <p:nvPr>
            <p:ph type="body" sz="quarter" idx="17"/>
          </p:nvPr>
        </p:nvSpPr>
        <p:spPr/>
        <p:txBody>
          <a:bodyPr>
            <a:noAutofit/>
          </a:bodyPr>
          <a:lstStyle/>
          <a:p>
            <a:r>
              <a:rPr lang="en-US" sz="1200" dirty="0" smtClean="0"/>
              <a:t>803-253-8275</a:t>
            </a:r>
            <a:endParaRPr lang="en-US" sz="1200" dirty="0"/>
          </a:p>
        </p:txBody>
      </p:sp>
      <p:sp>
        <p:nvSpPr>
          <p:cNvPr id="20" name="Text Placeholder 19"/>
          <p:cNvSpPr>
            <a:spLocks noGrp="1"/>
          </p:cNvSpPr>
          <p:nvPr>
            <p:ph type="body" sz="quarter" idx="18"/>
          </p:nvPr>
        </p:nvSpPr>
        <p:spPr/>
        <p:txBody>
          <a:bodyPr>
            <a:noAutofit/>
          </a:bodyPr>
          <a:lstStyle/>
          <a:p>
            <a:r>
              <a:rPr lang="en-US" sz="1200" dirty="0" smtClean="0"/>
              <a:t>mmanos@nexsenpruet.com</a:t>
            </a:r>
            <a:endParaRPr lang="en-US" sz="1200" dirty="0"/>
          </a:p>
        </p:txBody>
      </p:sp>
      <p:pic>
        <p:nvPicPr>
          <p:cNvPr id="3" name="Picture 2" descr="Free illustration: Confidential, Secret, Private, Font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2256" y="53571"/>
            <a:ext cx="4659683" cy="2505206"/>
          </a:xfrm>
          <a:prstGeom prst="rect">
            <a:avLst/>
          </a:prstGeom>
        </p:spPr>
      </p:pic>
      <p:pic>
        <p:nvPicPr>
          <p:cNvPr id="4" name="Picture 3" descr="Supreme Court to Rule on Your First Amendment Right to Silenc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2739" y="3092850"/>
            <a:ext cx="6299200" cy="3136900"/>
          </a:xfrm>
          <a:prstGeom prst="rect">
            <a:avLst/>
          </a:prstGeom>
        </p:spPr>
      </p:pic>
    </p:spTree>
    <p:extLst>
      <p:ext uri="{BB962C8B-B14F-4D97-AF65-F5344CB8AC3E}">
        <p14:creationId xmlns:p14="http://schemas.microsoft.com/office/powerpoint/2010/main" val="3058811798"/>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FEDERALIZATION (OF ONE AREA)</a:t>
            </a:r>
            <a:endParaRPr lang="en-US" dirty="0"/>
          </a:p>
        </p:txBody>
      </p:sp>
      <p:sp>
        <p:nvSpPr>
          <p:cNvPr id="3" name="Content Placeholder 2"/>
          <p:cNvSpPr>
            <a:spLocks noGrp="1"/>
          </p:cNvSpPr>
          <p:nvPr>
            <p:ph sz="half" idx="1"/>
          </p:nvPr>
        </p:nvSpPr>
        <p:spPr/>
        <p:txBody>
          <a:bodyPr>
            <a:normAutofit fontScale="70000" lnSpcReduction="20000"/>
          </a:bodyPr>
          <a:lstStyle/>
          <a:p>
            <a:r>
              <a:rPr lang="en-US" dirty="0" smtClean="0"/>
              <a:t>In 2007 an amendment to Federal Rule of Evidence 502 made one aspect of the law of privilege uniform in all federal cases, administrative proceedings or investigations</a:t>
            </a:r>
          </a:p>
          <a:p>
            <a:r>
              <a:rPr lang="en-US" dirty="0" smtClean="0"/>
              <a:t>A voluntary </a:t>
            </a:r>
            <a:r>
              <a:rPr lang="en-US" dirty="0"/>
              <a:t>disclosure in a federal proceeding or to a federal office or agency, if a waiver, </a:t>
            </a:r>
            <a:r>
              <a:rPr lang="en-US" dirty="0" smtClean="0"/>
              <a:t>is only a waiver of the </a:t>
            </a:r>
            <a:r>
              <a:rPr lang="en-US" dirty="0"/>
              <a:t>communication or information disclosed; a subject matter waiver (of either privilege or </a:t>
            </a:r>
            <a:r>
              <a:rPr lang="en-US" dirty="0" smtClean="0"/>
              <a:t>work-product</a:t>
            </a:r>
            <a:r>
              <a:rPr lang="en-US" dirty="0"/>
              <a:t>) is reserved for </a:t>
            </a:r>
            <a:r>
              <a:rPr lang="en-US" dirty="0" smtClean="0"/>
              <a:t>unusual </a:t>
            </a:r>
            <a:r>
              <a:rPr lang="en-US" dirty="0"/>
              <a:t>situations </a:t>
            </a:r>
            <a:r>
              <a:rPr lang="en-US" dirty="0" smtClean="0"/>
              <a:t>where </a:t>
            </a:r>
            <a:r>
              <a:rPr lang="en-US" dirty="0"/>
              <a:t>fairness requires </a:t>
            </a:r>
            <a:r>
              <a:rPr lang="en-US" dirty="0" smtClean="0"/>
              <a:t>further </a:t>
            </a:r>
            <a:r>
              <a:rPr lang="en-US" dirty="0"/>
              <a:t>disclosure </a:t>
            </a:r>
            <a:r>
              <a:rPr lang="en-US" dirty="0" smtClean="0"/>
              <a:t>to </a:t>
            </a:r>
            <a:r>
              <a:rPr lang="en-US" dirty="0"/>
              <a:t>prevent a </a:t>
            </a:r>
            <a:r>
              <a:rPr lang="en-US" dirty="0" smtClean="0"/>
              <a:t>prejudice to adversary.</a:t>
            </a:r>
          </a:p>
          <a:p>
            <a:r>
              <a:rPr lang="en-US" dirty="0" smtClean="0"/>
              <a:t>Most states have a broader subject matter waiver rule</a:t>
            </a:r>
          </a:p>
          <a:p>
            <a:r>
              <a:rPr lang="en-US" dirty="0" smtClean="0"/>
              <a:t>This was to protect against errors in and high cost of discovery, not a lot of impact</a:t>
            </a:r>
            <a:endParaRPr lang="en-US" dirty="0"/>
          </a:p>
        </p:txBody>
      </p:sp>
      <p:pic>
        <p:nvPicPr>
          <p:cNvPr id="6" name="Content Placeholder 5" descr="Lens.com, Inc. v. 1-800 Contacts, Inc. - Wikipedia"/>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587331" y="1825625"/>
            <a:ext cx="4351338" cy="4351338"/>
          </a:xfrm>
        </p:spPr>
      </p:pic>
      <p:sp>
        <p:nvSpPr>
          <p:cNvPr id="5" name="Slide Number Placeholder 4"/>
          <p:cNvSpPr>
            <a:spLocks noGrp="1"/>
          </p:cNvSpPr>
          <p:nvPr>
            <p:ph type="sldNum" sz="quarter" idx="12"/>
          </p:nvPr>
        </p:nvSpPr>
        <p:spPr/>
        <p:txBody>
          <a:bodyPr/>
          <a:lstStyle/>
          <a:p>
            <a:fld id="{52A354F7-2745-44BC-B360-B26305100D26}" type="slidenum">
              <a:rPr lang="en-US" smtClean="0"/>
              <a:t>10</a:t>
            </a:fld>
            <a:endParaRPr lang="en-US"/>
          </a:p>
        </p:txBody>
      </p:sp>
    </p:spTree>
    <p:extLst>
      <p:ext uri="{BB962C8B-B14F-4D97-AF65-F5344CB8AC3E}">
        <p14:creationId xmlns:p14="http://schemas.microsoft.com/office/powerpoint/2010/main" val="3811165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BEST PRACTICES TO PROTECT THE PRIVILEGE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When writing a letter, memo, email, or other communication, mark it at the beginning and by a header on each page CONFIDENTIAL ATTORNEY-CLIENT COMMUNICATION</a:t>
            </a:r>
          </a:p>
          <a:p>
            <a:pPr lvl="1"/>
            <a:r>
              <a:rPr lang="en-US" dirty="0" smtClean="0"/>
              <a:t>When writing, make sure the first paragraph or the issue section outline the legal matter and the purpose to gather facts or give advice or develop strategy.</a:t>
            </a:r>
          </a:p>
          <a:p>
            <a:pPr lvl="1"/>
            <a:r>
              <a:rPr lang="en-US" dirty="0" smtClean="0"/>
              <a:t>When sending drafts, ask for client input and make comments on how this draft differs from the last, that avoids any issue as to whether simply sending a black line or draft actually is a protected communication.</a:t>
            </a:r>
          </a:p>
          <a:p>
            <a:r>
              <a:rPr lang="en-US" dirty="0" smtClean="0"/>
              <a:t>When taking notes of or recording a meeting or phone conversation, be sure to annotate each attendee and their role and the purpose of the conversation so it is clear it relates to a legal matter</a:t>
            </a:r>
          </a:p>
          <a:p>
            <a:pPr lvl="1"/>
            <a:r>
              <a:rPr lang="en-US" dirty="0" smtClean="0"/>
              <a:t>This is one of the few occasions I still use an old style rubber stamp that says CONFIDENTIAL Attorney-Client and stamp it on each page of my notes.</a:t>
            </a:r>
          </a:p>
        </p:txBody>
      </p:sp>
      <p:sp>
        <p:nvSpPr>
          <p:cNvPr id="4" name="Slide Number Placeholder 3"/>
          <p:cNvSpPr>
            <a:spLocks noGrp="1"/>
          </p:cNvSpPr>
          <p:nvPr>
            <p:ph type="sldNum" sz="quarter" idx="12"/>
          </p:nvPr>
        </p:nvSpPr>
        <p:spPr/>
        <p:txBody>
          <a:bodyPr/>
          <a:lstStyle/>
          <a:p>
            <a:fld id="{52A354F7-2745-44BC-B360-B26305100D26}" type="slidenum">
              <a:rPr lang="en-US" smtClean="0"/>
              <a:t>11</a:t>
            </a:fld>
            <a:endParaRPr lang="en-US"/>
          </a:p>
        </p:txBody>
      </p:sp>
    </p:spTree>
    <p:extLst>
      <p:ext uri="{BB962C8B-B14F-4D97-AF65-F5344CB8AC3E}">
        <p14:creationId xmlns:p14="http://schemas.microsoft.com/office/powerpoint/2010/main" val="1769374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BEST PRACTICES (cont.)</a:t>
            </a:r>
            <a:endParaRPr lang="en-US" dirty="0"/>
          </a:p>
        </p:txBody>
      </p:sp>
      <p:sp>
        <p:nvSpPr>
          <p:cNvPr id="3" name="Content Placeholder 2"/>
          <p:cNvSpPr>
            <a:spLocks noGrp="1"/>
          </p:cNvSpPr>
          <p:nvPr>
            <p:ph idx="1"/>
          </p:nvPr>
        </p:nvSpPr>
        <p:spPr/>
        <p:txBody>
          <a:bodyPr/>
          <a:lstStyle/>
          <a:p>
            <a:r>
              <a:rPr lang="en-US" dirty="0"/>
              <a:t>Never initiate or respond to the client when an unidentified person can </a:t>
            </a:r>
            <a:r>
              <a:rPr lang="en-US" dirty="0" smtClean="0"/>
              <a:t>hear or see.  </a:t>
            </a:r>
            <a:r>
              <a:rPr lang="en-US" dirty="0"/>
              <a:t>Ask anyone on a conference call or in a web meeting to fully identify themselves.  If you hear the tone or see a message for someone joining, stop all conversation and find out who joined.</a:t>
            </a:r>
          </a:p>
          <a:p>
            <a:r>
              <a:rPr lang="en-US" dirty="0"/>
              <a:t>Instruct your staff on not discussing client matters in the halls, on elevators or in public spaces.</a:t>
            </a:r>
          </a:p>
          <a:p>
            <a:r>
              <a:rPr lang="en-US" dirty="0"/>
              <a:t>Always hold meal meetings in secure private dining areas and do not discuss matters in front of venue staff</a:t>
            </a:r>
            <a:r>
              <a:rPr lang="en-US" dirty="0" smtClean="0"/>
              <a:t>.</a:t>
            </a:r>
            <a:endParaRPr lang="en-US" dirty="0"/>
          </a:p>
        </p:txBody>
      </p:sp>
      <p:sp>
        <p:nvSpPr>
          <p:cNvPr id="4" name="Slide Number Placeholder 3"/>
          <p:cNvSpPr>
            <a:spLocks noGrp="1"/>
          </p:cNvSpPr>
          <p:nvPr>
            <p:ph type="sldNum" sz="quarter" idx="12"/>
          </p:nvPr>
        </p:nvSpPr>
        <p:spPr/>
        <p:txBody>
          <a:bodyPr/>
          <a:lstStyle/>
          <a:p>
            <a:fld id="{52A354F7-2745-44BC-B360-B26305100D26}" type="slidenum">
              <a:rPr lang="en-US" smtClean="0"/>
              <a:t>12</a:t>
            </a:fld>
            <a:endParaRPr lang="en-US"/>
          </a:p>
        </p:txBody>
      </p:sp>
    </p:spTree>
    <p:extLst>
      <p:ext uri="{BB962C8B-B14F-4D97-AF65-F5344CB8AC3E}">
        <p14:creationId xmlns:p14="http://schemas.microsoft.com/office/powerpoint/2010/main" val="4293437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PITFALLS</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Just because a person or entity pays the legal bill, does not necessarily make them a client</a:t>
            </a:r>
          </a:p>
          <a:p>
            <a:pPr lvl="1"/>
            <a:r>
              <a:rPr lang="en-US" dirty="0" smtClean="0"/>
              <a:t>Insurers</a:t>
            </a:r>
          </a:p>
          <a:p>
            <a:pPr lvl="1"/>
            <a:r>
              <a:rPr lang="en-US" dirty="0" smtClean="0"/>
              <a:t>Relative cases</a:t>
            </a:r>
          </a:p>
          <a:p>
            <a:r>
              <a:rPr lang="en-US" dirty="0" smtClean="0"/>
              <a:t>Consultants or private investigators hired by the client and not supervised by the attorney</a:t>
            </a:r>
          </a:p>
          <a:p>
            <a:r>
              <a:rPr lang="en-US" dirty="0"/>
              <a:t>Insufficient </a:t>
            </a:r>
            <a:r>
              <a:rPr lang="en-US" dirty="0" smtClean="0"/>
              <a:t>safeguards</a:t>
            </a:r>
          </a:p>
          <a:p>
            <a:r>
              <a:rPr lang="en-US" dirty="0" smtClean="0"/>
              <a:t>Communications within associations and with similarly situated persons</a:t>
            </a:r>
          </a:p>
        </p:txBody>
      </p:sp>
      <p:pic>
        <p:nvPicPr>
          <p:cNvPr id="6" name="Content Placeholder 5" descr="The Cost of Missing the December 1st FLSA Deadline in ..."/>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202424" y="2620550"/>
            <a:ext cx="3121152" cy="2761488"/>
          </a:xfrm>
        </p:spPr>
      </p:pic>
      <p:sp>
        <p:nvSpPr>
          <p:cNvPr id="5" name="Slide Number Placeholder 4"/>
          <p:cNvSpPr>
            <a:spLocks noGrp="1"/>
          </p:cNvSpPr>
          <p:nvPr>
            <p:ph type="sldNum" sz="quarter" idx="12"/>
          </p:nvPr>
        </p:nvSpPr>
        <p:spPr/>
        <p:txBody>
          <a:bodyPr/>
          <a:lstStyle/>
          <a:p>
            <a:fld id="{52A354F7-2745-44BC-B360-B26305100D26}" type="slidenum">
              <a:rPr lang="en-US" smtClean="0"/>
              <a:t>13</a:t>
            </a:fld>
            <a:endParaRPr lang="en-US"/>
          </a:p>
        </p:txBody>
      </p:sp>
    </p:spTree>
    <p:extLst>
      <p:ext uri="{BB962C8B-B14F-4D97-AF65-F5344CB8AC3E}">
        <p14:creationId xmlns:p14="http://schemas.microsoft.com/office/powerpoint/2010/main" val="1200247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Joint Interest Group</a:t>
            </a:r>
            <a:endParaRPr lang="en-US" dirty="0"/>
          </a:p>
        </p:txBody>
      </p:sp>
      <p:sp>
        <p:nvSpPr>
          <p:cNvPr id="3" name="Content Placeholder 2"/>
          <p:cNvSpPr>
            <a:spLocks noGrp="1"/>
          </p:cNvSpPr>
          <p:nvPr>
            <p:ph sz="half" idx="1"/>
          </p:nvPr>
        </p:nvSpPr>
        <p:spPr/>
        <p:txBody>
          <a:bodyPr/>
          <a:lstStyle/>
          <a:p>
            <a:r>
              <a:rPr lang="en-US" dirty="0" smtClean="0"/>
              <a:t>The law allows parties with a shared legal interest (more than just economic) to form groups that can share privileged information.</a:t>
            </a:r>
          </a:p>
          <a:p>
            <a:pPr lvl="1"/>
            <a:r>
              <a:rPr lang="en-US" dirty="0" smtClean="0"/>
              <a:t>An attorney must be involved</a:t>
            </a:r>
          </a:p>
          <a:p>
            <a:pPr lvl="1"/>
            <a:r>
              <a:rPr lang="en-US" dirty="0" smtClean="0"/>
              <a:t>It must relate to the possible legal claim</a:t>
            </a:r>
          </a:p>
          <a:p>
            <a:pPr lvl="1"/>
            <a:r>
              <a:rPr lang="en-US" dirty="0" smtClean="0"/>
              <a:t>And IT CANNOT BE SHARED OUTSIDE THE GROUP</a:t>
            </a:r>
            <a:endParaRPr lang="en-US" dirty="0"/>
          </a:p>
        </p:txBody>
      </p:sp>
      <p:pic>
        <p:nvPicPr>
          <p:cNvPr id="7" name="Content Placeholder 6" descr="The Interest Graph Maps Our Connections to Ideas and Things"/>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62231" y="1825625"/>
            <a:ext cx="5001537" cy="4351338"/>
          </a:xfrm>
        </p:spPr>
      </p:pic>
      <p:sp>
        <p:nvSpPr>
          <p:cNvPr id="6" name="Slide Number Placeholder 5"/>
          <p:cNvSpPr>
            <a:spLocks noGrp="1"/>
          </p:cNvSpPr>
          <p:nvPr>
            <p:ph type="sldNum" sz="quarter" idx="12"/>
          </p:nvPr>
        </p:nvSpPr>
        <p:spPr/>
        <p:txBody>
          <a:bodyPr/>
          <a:lstStyle/>
          <a:p>
            <a:fld id="{52A354F7-2745-44BC-B360-B26305100D26}" type="slidenum">
              <a:rPr lang="en-US" smtClean="0"/>
              <a:t>14</a:t>
            </a:fld>
            <a:endParaRPr lang="en-US"/>
          </a:p>
        </p:txBody>
      </p:sp>
    </p:spTree>
    <p:extLst>
      <p:ext uri="{BB962C8B-B14F-4D97-AF65-F5344CB8AC3E}">
        <p14:creationId xmlns:p14="http://schemas.microsoft.com/office/powerpoint/2010/main" val="234090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HOW DOES IT OPERATE?  </a:t>
            </a:r>
            <a:r>
              <a:rPr lang="en-US" dirty="0"/>
              <a:t>I</a:t>
            </a:r>
            <a:r>
              <a:rPr lang="en-US" dirty="0" smtClean="0"/>
              <a:t>n the Fort Together</a:t>
            </a:r>
            <a:endParaRPr lang="en-US" dirty="0"/>
          </a:p>
        </p:txBody>
      </p:sp>
      <p:pic>
        <p:nvPicPr>
          <p:cNvPr id="7" name="Content Placeholder 6" descr="File:Guernsey German WW2 fortification MP4.jpg - Wikipedi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83188" y="1637675"/>
            <a:ext cx="6172200" cy="3573125"/>
          </a:xfrm>
        </p:spPr>
      </p:pic>
      <p:sp>
        <p:nvSpPr>
          <p:cNvPr id="4" name="Text Placeholder 3"/>
          <p:cNvSpPr>
            <a:spLocks noGrp="1"/>
          </p:cNvSpPr>
          <p:nvPr>
            <p:ph type="body" sz="half" idx="2"/>
          </p:nvPr>
        </p:nvSpPr>
        <p:spPr/>
        <p:txBody>
          <a:bodyPr>
            <a:normAutofit/>
          </a:bodyPr>
          <a:lstStyle/>
          <a:p>
            <a:pPr marL="285750" indent="-285750">
              <a:buFont typeface="Arial" panose="020B0604020202020204" pitchFamily="34" charset="0"/>
              <a:buChar char="•"/>
            </a:pPr>
            <a:r>
              <a:rPr lang="en-US" sz="2000" dirty="0" smtClean="0"/>
              <a:t>Requires more than a similar economic or business interest</a:t>
            </a:r>
          </a:p>
          <a:p>
            <a:pPr marL="285750" indent="-285750">
              <a:buFont typeface="Arial" panose="020B0604020202020204" pitchFamily="34" charset="0"/>
              <a:buChar char="•"/>
            </a:pPr>
            <a:r>
              <a:rPr lang="en-US" sz="2000" dirty="0" smtClean="0"/>
              <a:t>Must be developing a legal strategy meant to benefit all the parties</a:t>
            </a:r>
          </a:p>
          <a:p>
            <a:pPr marL="285750" indent="-285750">
              <a:buFont typeface="Arial" panose="020B0604020202020204" pitchFamily="34" charset="0"/>
              <a:buChar char="•"/>
            </a:pPr>
            <a:r>
              <a:rPr lang="en-US" sz="2000" dirty="0" smtClean="0"/>
              <a:t>Best to memorialize with a written agreement</a:t>
            </a:r>
          </a:p>
          <a:p>
            <a:pPr marL="742950" lvl="1" indent="-285750">
              <a:buFont typeface="Arial" panose="020B0604020202020204" pitchFamily="34" charset="0"/>
              <a:buChar char="•"/>
            </a:pPr>
            <a:r>
              <a:rPr lang="en-US" sz="1800" dirty="0" smtClean="0"/>
              <a:t>Since the written agreements rarely get done at the very beginning, the agreement needs to state when the joint interest planning began</a:t>
            </a:r>
          </a:p>
        </p:txBody>
      </p:sp>
      <p:sp>
        <p:nvSpPr>
          <p:cNvPr id="6" name="Slide Number Placeholder 5"/>
          <p:cNvSpPr>
            <a:spLocks noGrp="1"/>
          </p:cNvSpPr>
          <p:nvPr>
            <p:ph type="sldNum" sz="quarter" idx="12"/>
          </p:nvPr>
        </p:nvSpPr>
        <p:spPr/>
        <p:txBody>
          <a:bodyPr/>
          <a:lstStyle/>
          <a:p>
            <a:fld id="{52A354F7-2745-44BC-B360-B26305100D26}" type="slidenum">
              <a:rPr lang="en-US" smtClean="0"/>
              <a:t>15</a:t>
            </a:fld>
            <a:endParaRPr lang="en-US"/>
          </a:p>
        </p:txBody>
      </p:sp>
    </p:spTree>
    <p:extLst>
      <p:ext uri="{BB962C8B-B14F-4D97-AF65-F5344CB8AC3E}">
        <p14:creationId xmlns:p14="http://schemas.microsoft.com/office/powerpoint/2010/main" val="53198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 calcmode="lin" valueType="num">
                                      <p:cBhvr>
                                        <p:cTn id="26"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8"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ADVANTAGES</a:t>
            </a:r>
            <a:endParaRPr lang="en-US" dirty="0"/>
          </a:p>
        </p:txBody>
      </p:sp>
      <p:pic>
        <p:nvPicPr>
          <p:cNvPr id="7" name="Content Placeholder 6" descr="75+ Free Stock Images 3D Human Character Best Collection ..."/>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53331" y="1825625"/>
            <a:ext cx="4351338" cy="4351338"/>
          </a:xfrm>
        </p:spPr>
      </p:pic>
      <p:sp>
        <p:nvSpPr>
          <p:cNvPr id="4" name="Content Placeholder 3"/>
          <p:cNvSpPr>
            <a:spLocks noGrp="1"/>
          </p:cNvSpPr>
          <p:nvPr>
            <p:ph sz="half" idx="2"/>
          </p:nvPr>
        </p:nvSpPr>
        <p:spPr/>
        <p:txBody>
          <a:bodyPr>
            <a:normAutofit/>
          </a:bodyPr>
          <a:lstStyle/>
          <a:p>
            <a:r>
              <a:rPr lang="en-US" dirty="0" smtClean="0"/>
              <a:t>Group can share expertise and experience, many good lawyers and executives giving different points of view</a:t>
            </a:r>
          </a:p>
          <a:p>
            <a:r>
              <a:rPr lang="en-US" dirty="0" smtClean="0"/>
              <a:t>Privilege is shared</a:t>
            </a:r>
          </a:p>
          <a:p>
            <a:r>
              <a:rPr lang="en-US" dirty="0" smtClean="0"/>
              <a:t>Can assign work and have it done for benefit of all, cost savings</a:t>
            </a:r>
          </a:p>
          <a:p>
            <a:r>
              <a:rPr lang="en-US" dirty="0" smtClean="0"/>
              <a:t>Different eyes to track developments review work</a:t>
            </a:r>
            <a:endParaRPr lang="en-US" dirty="0"/>
          </a:p>
        </p:txBody>
      </p:sp>
      <p:sp>
        <p:nvSpPr>
          <p:cNvPr id="6" name="Slide Number Placeholder 5"/>
          <p:cNvSpPr>
            <a:spLocks noGrp="1"/>
          </p:cNvSpPr>
          <p:nvPr>
            <p:ph type="sldNum" sz="quarter" idx="12"/>
          </p:nvPr>
        </p:nvSpPr>
        <p:spPr/>
        <p:txBody>
          <a:bodyPr/>
          <a:lstStyle/>
          <a:p>
            <a:fld id="{52A354F7-2745-44BC-B360-B26305100D26}" type="slidenum">
              <a:rPr lang="en-US" smtClean="0"/>
              <a:t>16</a:t>
            </a:fld>
            <a:endParaRPr lang="en-US"/>
          </a:p>
        </p:txBody>
      </p:sp>
    </p:spTree>
    <p:extLst>
      <p:ext uri="{BB962C8B-B14F-4D97-AF65-F5344CB8AC3E}">
        <p14:creationId xmlns:p14="http://schemas.microsoft.com/office/powerpoint/2010/main" val="1319298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More Good Stuff</a:t>
            </a:r>
            <a:endParaRPr lang="en-US" dirty="0"/>
          </a:p>
        </p:txBody>
      </p:sp>
      <p:pic>
        <p:nvPicPr>
          <p:cNvPr id="7" name="Content Placeholder 6" descr="PicServer - Letter G"/>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481358"/>
            <a:ext cx="5181600" cy="3039872"/>
          </a:xfrm>
        </p:spPr>
      </p:pic>
      <p:sp>
        <p:nvSpPr>
          <p:cNvPr id="4" name="Content Placeholder 3"/>
          <p:cNvSpPr>
            <a:spLocks noGrp="1"/>
          </p:cNvSpPr>
          <p:nvPr>
            <p:ph sz="half" idx="2"/>
          </p:nvPr>
        </p:nvSpPr>
        <p:spPr/>
        <p:txBody>
          <a:bodyPr/>
          <a:lstStyle/>
          <a:p>
            <a:r>
              <a:rPr lang="en-US" dirty="0" smtClean="0"/>
              <a:t>Split the cost of expert witnesses and draw from a bigger pool of relationships to find the best ones</a:t>
            </a:r>
          </a:p>
          <a:p>
            <a:r>
              <a:rPr lang="en-US" dirty="0" smtClean="0"/>
              <a:t>Able to communicate freely to develop strategy </a:t>
            </a:r>
          </a:p>
          <a:p>
            <a:r>
              <a:rPr lang="en-US" dirty="0" smtClean="0"/>
              <a:t>Combats the ability of opponents to divide and conquer in settlement or gathering evidence</a:t>
            </a:r>
            <a:endParaRPr lang="en-US" dirty="0"/>
          </a:p>
        </p:txBody>
      </p:sp>
      <p:sp>
        <p:nvSpPr>
          <p:cNvPr id="6" name="Slide Number Placeholder 5"/>
          <p:cNvSpPr>
            <a:spLocks noGrp="1"/>
          </p:cNvSpPr>
          <p:nvPr>
            <p:ph type="sldNum" sz="quarter" idx="12"/>
          </p:nvPr>
        </p:nvSpPr>
        <p:spPr/>
        <p:txBody>
          <a:bodyPr/>
          <a:lstStyle/>
          <a:p>
            <a:fld id="{52A354F7-2745-44BC-B360-B26305100D26}" type="slidenum">
              <a:rPr lang="en-US" smtClean="0"/>
              <a:t>17</a:t>
            </a:fld>
            <a:endParaRPr lang="en-US"/>
          </a:p>
        </p:txBody>
      </p:sp>
    </p:spTree>
    <p:extLst>
      <p:ext uri="{BB962C8B-B14F-4D97-AF65-F5344CB8AC3E}">
        <p14:creationId xmlns:p14="http://schemas.microsoft.com/office/powerpoint/2010/main" val="102692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Dangers of Joint Interest Cooperation</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Cost divisions can be difficult</a:t>
            </a:r>
          </a:p>
          <a:p>
            <a:r>
              <a:rPr lang="en-US" dirty="0" smtClean="0"/>
              <a:t>Waiver of one may be waiver of all</a:t>
            </a:r>
          </a:p>
          <a:p>
            <a:r>
              <a:rPr lang="en-US" dirty="0" smtClean="0"/>
              <a:t>Each client must carefully work with the attorneys if they believe there is an issue or position that should not be shared with the group</a:t>
            </a:r>
          </a:p>
          <a:p>
            <a:r>
              <a:rPr lang="en-US" dirty="0" smtClean="0"/>
              <a:t>If the opponent can convince the tribunal there is no joint legal interest, everything may be wide open</a:t>
            </a:r>
          </a:p>
        </p:txBody>
      </p:sp>
      <p:pic>
        <p:nvPicPr>
          <p:cNvPr id="7" name="Content Placeholder 6" descr="File:Danger blank.svg - Wikimedia Commons"/>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2166987"/>
            <a:ext cx="5181600" cy="3668613"/>
          </a:xfrm>
        </p:spPr>
      </p:pic>
      <p:sp>
        <p:nvSpPr>
          <p:cNvPr id="6" name="Slide Number Placeholder 5"/>
          <p:cNvSpPr>
            <a:spLocks noGrp="1"/>
          </p:cNvSpPr>
          <p:nvPr>
            <p:ph type="sldNum" sz="quarter" idx="12"/>
          </p:nvPr>
        </p:nvSpPr>
        <p:spPr/>
        <p:txBody>
          <a:bodyPr/>
          <a:lstStyle/>
          <a:p>
            <a:fld id="{52A354F7-2745-44BC-B360-B26305100D26}" type="slidenum">
              <a:rPr lang="en-US" smtClean="0"/>
              <a:t>18</a:t>
            </a:fld>
            <a:endParaRPr lang="en-US"/>
          </a:p>
        </p:txBody>
      </p:sp>
    </p:spTree>
    <p:extLst>
      <p:ext uri="{BB962C8B-B14F-4D97-AF65-F5344CB8AC3E}">
        <p14:creationId xmlns:p14="http://schemas.microsoft.com/office/powerpoint/2010/main" val="218814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2A354F7-2745-44BC-B360-B26305100D26}" type="slidenum">
              <a:rPr lang="en-US" smtClean="0"/>
              <a:t>19</a:t>
            </a:fld>
            <a:endParaRPr lang="en-US"/>
          </a:p>
        </p:txBody>
      </p:sp>
      <p:graphicFrame>
        <p:nvGraphicFramePr>
          <p:cNvPr id="3" name="Object 2">
            <a:hlinkClick r:id="" action="ppaction://ole?verb=0"/>
          </p:cNvPr>
          <p:cNvGraphicFramePr>
            <a:graphicFrameLocks noChangeAspect="1"/>
          </p:cNvGraphicFramePr>
          <p:nvPr>
            <p:extLst>
              <p:ext uri="{D42A27DB-BD31-4B8C-83A1-F6EECF244321}">
                <p14:modId xmlns:p14="http://schemas.microsoft.com/office/powerpoint/2010/main" val="1363433465"/>
              </p:ext>
            </p:extLst>
          </p:nvPr>
        </p:nvGraphicFramePr>
        <p:xfrm>
          <a:off x="0" y="-66167"/>
          <a:ext cx="12008231" cy="7061327"/>
        </p:xfrm>
        <a:graphic>
          <a:graphicData uri="http://schemas.openxmlformats.org/presentationml/2006/ole">
            <mc:AlternateContent xmlns:mc="http://schemas.openxmlformats.org/markup-compatibility/2006">
              <mc:Choice xmlns:v="urn:schemas-microsoft-com:vml" Requires="v">
                <p:oleObj spid="_x0000_s1030" name="Presentation" r:id="rId3" imgW="6350040" imgH="3571920" progId="PowerPoint.Show.12">
                  <p:embed/>
                </p:oleObj>
              </mc:Choice>
              <mc:Fallback>
                <p:oleObj name="Presentation" r:id="rId3" imgW="6350040" imgH="3571920" progId="PowerPoint.Show.12">
                  <p:embed/>
                  <p:pic>
                    <p:nvPicPr>
                      <p:cNvPr id="9" name="Object 8">
                        <a:hlinkClick r:id="" action="ppaction://ole?verb=0"/>
                      </p:cNvPr>
                      <p:cNvPicPr/>
                      <p:nvPr/>
                    </p:nvPicPr>
                    <p:blipFill>
                      <a:blip r:embed="rId4"/>
                      <a:stretch>
                        <a:fillRect/>
                      </a:stretch>
                    </p:blipFill>
                    <p:spPr>
                      <a:xfrm>
                        <a:off x="0" y="-66167"/>
                        <a:ext cx="12008231" cy="7061327"/>
                      </a:xfrm>
                      <a:prstGeom prst="rect">
                        <a:avLst/>
                      </a:prstGeom>
                    </p:spPr>
                  </p:pic>
                </p:oleObj>
              </mc:Fallback>
            </mc:AlternateContent>
          </a:graphicData>
        </a:graphic>
      </p:graphicFrame>
    </p:spTree>
    <p:extLst>
      <p:ext uri="{BB962C8B-B14F-4D97-AF65-F5344CB8AC3E}">
        <p14:creationId xmlns:p14="http://schemas.microsoft.com/office/powerpoint/2010/main" val="1236919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PRIVILEGE AND PREPARATION</a:t>
            </a:r>
            <a:endParaRPr lang="en-US" dirty="0"/>
          </a:p>
        </p:txBody>
      </p:sp>
      <p:sp>
        <p:nvSpPr>
          <p:cNvPr id="3" name="Text Placeholder 2"/>
          <p:cNvSpPr>
            <a:spLocks noGrp="1"/>
          </p:cNvSpPr>
          <p:nvPr>
            <p:ph type="body" idx="1"/>
          </p:nvPr>
        </p:nvSpPr>
        <p:spPr/>
        <p:txBody>
          <a:bodyPr/>
          <a:lstStyle/>
          <a:p>
            <a:r>
              <a:rPr lang="en-US" dirty="0" smtClean="0"/>
              <a:t>GENERAL CONCEPTS TO REMEMBER</a:t>
            </a:r>
            <a:endParaRPr lang="en-US" dirty="0"/>
          </a:p>
        </p:txBody>
      </p:sp>
      <p:sp>
        <p:nvSpPr>
          <p:cNvPr id="4" name="Content Placeholder 3"/>
          <p:cNvSpPr>
            <a:spLocks noGrp="1"/>
          </p:cNvSpPr>
          <p:nvPr>
            <p:ph sz="half" idx="2"/>
          </p:nvPr>
        </p:nvSpPr>
        <p:spPr/>
        <p:txBody>
          <a:bodyPr>
            <a:normAutofit fontScale="92500" lnSpcReduction="20000"/>
          </a:bodyPr>
          <a:lstStyle/>
          <a:p>
            <a:r>
              <a:rPr lang="en-US" dirty="0" smtClean="0"/>
              <a:t>Keep communication to those who need to be involved on sensitive matters</a:t>
            </a:r>
          </a:p>
          <a:p>
            <a:r>
              <a:rPr lang="en-US" dirty="0" smtClean="0"/>
              <a:t>Involve attorneys in evaluating sensitive matters that could lead to claims, there is no privilege without an attorney</a:t>
            </a:r>
          </a:p>
          <a:p>
            <a:r>
              <a:rPr lang="en-US" dirty="0" smtClean="0"/>
              <a:t>IT management and policies regarding information, don’t let employees keep information outside the organization</a:t>
            </a:r>
          </a:p>
          <a:p>
            <a:endParaRPr lang="en-US" dirty="0"/>
          </a:p>
        </p:txBody>
      </p:sp>
      <p:sp>
        <p:nvSpPr>
          <p:cNvPr id="5" name="Text Placeholder 4"/>
          <p:cNvSpPr>
            <a:spLocks noGrp="1"/>
          </p:cNvSpPr>
          <p:nvPr>
            <p:ph type="body" sz="quarter" idx="3"/>
          </p:nvPr>
        </p:nvSpPr>
        <p:spPr/>
        <p:txBody>
          <a:bodyPr/>
          <a:lstStyle/>
          <a:p>
            <a:r>
              <a:rPr lang="en-US" dirty="0" smtClean="0"/>
              <a:t>RECORD KEEPING</a:t>
            </a:r>
            <a:endParaRPr lang="en-US" dirty="0"/>
          </a:p>
        </p:txBody>
      </p:sp>
      <p:sp>
        <p:nvSpPr>
          <p:cNvPr id="6" name="Content Placeholder 5"/>
          <p:cNvSpPr>
            <a:spLocks noGrp="1"/>
          </p:cNvSpPr>
          <p:nvPr>
            <p:ph sz="quarter" idx="4"/>
          </p:nvPr>
        </p:nvSpPr>
        <p:spPr/>
        <p:txBody>
          <a:bodyPr>
            <a:normAutofit fontScale="92500"/>
          </a:bodyPr>
          <a:lstStyle/>
          <a:p>
            <a:r>
              <a:rPr lang="en-US" dirty="0" smtClean="0"/>
              <a:t>Know what you must keep for legal and tax purposes</a:t>
            </a:r>
          </a:p>
          <a:p>
            <a:r>
              <a:rPr lang="en-US" dirty="0" smtClean="0"/>
              <a:t>Have a robust destruction policy—don’t keep what you don’t need:  Drafts, comments and similar items can create ambiguity and be used to contradict the final product</a:t>
            </a:r>
          </a:p>
          <a:p>
            <a:r>
              <a:rPr lang="en-US" dirty="0" smtClean="0"/>
              <a:t>Now we will focus on the privilege</a:t>
            </a:r>
            <a:endParaRPr lang="en-US" dirty="0"/>
          </a:p>
        </p:txBody>
      </p:sp>
      <p:sp>
        <p:nvSpPr>
          <p:cNvPr id="7" name="Slide Number Placeholder 6"/>
          <p:cNvSpPr>
            <a:spLocks noGrp="1"/>
          </p:cNvSpPr>
          <p:nvPr>
            <p:ph type="sldNum" sz="quarter" idx="12"/>
          </p:nvPr>
        </p:nvSpPr>
        <p:spPr/>
        <p:txBody>
          <a:bodyPr/>
          <a:lstStyle/>
          <a:p>
            <a:fld id="{52A354F7-2745-44BC-B360-B26305100D26}" type="slidenum">
              <a:rPr lang="en-US" smtClean="0"/>
              <a:t>2</a:t>
            </a:fld>
            <a:endParaRPr lang="en-US"/>
          </a:p>
        </p:txBody>
      </p:sp>
    </p:spTree>
    <p:extLst>
      <p:ext uri="{BB962C8B-B14F-4D97-AF65-F5344CB8AC3E}">
        <p14:creationId xmlns:p14="http://schemas.microsoft.com/office/powerpoint/2010/main" val="194195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1166718" y="2143120"/>
            <a:ext cx="10971609" cy="535781"/>
          </a:xfrm>
        </p:spPr>
        <p:txBody>
          <a:bodyPr/>
          <a:lstStyle/>
          <a:p>
            <a:r>
              <a:rPr lang="en-US" dirty="0" smtClean="0"/>
              <a:t>Questions?		Comments?		Happy fall!	</a:t>
            </a:r>
            <a:endParaRPr lang="en-US" dirty="0"/>
          </a:p>
        </p:txBody>
      </p:sp>
      <p:sp>
        <p:nvSpPr>
          <p:cNvPr id="15" name="Text Placeholder 14"/>
          <p:cNvSpPr>
            <a:spLocks noGrp="1"/>
          </p:cNvSpPr>
          <p:nvPr>
            <p:ph type="body" sz="quarter" idx="10"/>
          </p:nvPr>
        </p:nvSpPr>
        <p:spPr/>
        <p:txBody>
          <a:bodyPr>
            <a:normAutofit/>
          </a:bodyPr>
          <a:lstStyle/>
          <a:p>
            <a:r>
              <a:rPr lang="en-US" dirty="0" smtClean="0"/>
              <a:t>Presented to the Council of Multiple Listing Services 9.23.2020</a:t>
            </a:r>
            <a:endParaRPr lang="en-US" dirty="0"/>
          </a:p>
        </p:txBody>
      </p:sp>
      <p:sp>
        <p:nvSpPr>
          <p:cNvPr id="16" name="Text Placeholder 15"/>
          <p:cNvSpPr>
            <a:spLocks noGrp="1"/>
          </p:cNvSpPr>
          <p:nvPr>
            <p:ph type="body" sz="quarter" idx="14"/>
          </p:nvPr>
        </p:nvSpPr>
        <p:spPr/>
        <p:txBody>
          <a:bodyPr>
            <a:noAutofit/>
          </a:bodyPr>
          <a:lstStyle/>
          <a:p>
            <a:r>
              <a:rPr lang="en-US" sz="1600" dirty="0" smtClean="0"/>
              <a:t>Marcus A. Manos</a:t>
            </a:r>
            <a:endParaRPr lang="en-US" sz="1600" dirty="0"/>
          </a:p>
        </p:txBody>
      </p:sp>
      <p:sp>
        <p:nvSpPr>
          <p:cNvPr id="17" name="Text Placeholder 16"/>
          <p:cNvSpPr>
            <a:spLocks noGrp="1"/>
          </p:cNvSpPr>
          <p:nvPr>
            <p:ph type="body" sz="quarter" idx="15"/>
          </p:nvPr>
        </p:nvSpPr>
        <p:spPr/>
        <p:txBody>
          <a:bodyPr>
            <a:normAutofit fontScale="85000" lnSpcReduction="20000"/>
          </a:bodyPr>
          <a:lstStyle/>
          <a:p>
            <a:r>
              <a:rPr lang="en-US" dirty="0" smtClean="0"/>
              <a:t>Member, Nexsen Pruet, LLC</a:t>
            </a:r>
            <a:endParaRPr lang="en-US" dirty="0"/>
          </a:p>
        </p:txBody>
      </p:sp>
      <p:sp>
        <p:nvSpPr>
          <p:cNvPr id="18" name="Text Placeholder 17"/>
          <p:cNvSpPr>
            <a:spLocks noGrp="1"/>
          </p:cNvSpPr>
          <p:nvPr>
            <p:ph type="body" sz="quarter" idx="16"/>
          </p:nvPr>
        </p:nvSpPr>
        <p:spPr/>
        <p:txBody>
          <a:bodyPr>
            <a:normAutofit fontScale="85000" lnSpcReduction="20000"/>
          </a:bodyPr>
          <a:lstStyle/>
          <a:p>
            <a:r>
              <a:rPr lang="en-US" dirty="0" smtClean="0"/>
              <a:t>Admitted in SC, DC &amp; NC</a:t>
            </a:r>
            <a:endParaRPr lang="en-US" dirty="0"/>
          </a:p>
        </p:txBody>
      </p:sp>
      <p:sp>
        <p:nvSpPr>
          <p:cNvPr id="19" name="Text Placeholder 18"/>
          <p:cNvSpPr>
            <a:spLocks noGrp="1"/>
          </p:cNvSpPr>
          <p:nvPr>
            <p:ph type="body" sz="quarter" idx="17"/>
          </p:nvPr>
        </p:nvSpPr>
        <p:spPr/>
        <p:txBody>
          <a:bodyPr>
            <a:noAutofit/>
          </a:bodyPr>
          <a:lstStyle/>
          <a:p>
            <a:r>
              <a:rPr lang="en-US" sz="1200" dirty="0" smtClean="0"/>
              <a:t>803-253-8275</a:t>
            </a:r>
            <a:endParaRPr lang="en-US" sz="1200" dirty="0"/>
          </a:p>
        </p:txBody>
      </p:sp>
      <p:sp>
        <p:nvSpPr>
          <p:cNvPr id="20" name="Text Placeholder 19"/>
          <p:cNvSpPr>
            <a:spLocks noGrp="1"/>
          </p:cNvSpPr>
          <p:nvPr>
            <p:ph type="body" sz="quarter" idx="18"/>
          </p:nvPr>
        </p:nvSpPr>
        <p:spPr/>
        <p:txBody>
          <a:bodyPr>
            <a:noAutofit/>
          </a:bodyPr>
          <a:lstStyle/>
          <a:p>
            <a:r>
              <a:rPr lang="en-US" sz="1200" dirty="0" smtClean="0"/>
              <a:t>mmanos@nexsenpruet.com</a:t>
            </a:r>
            <a:endParaRPr lang="en-US" sz="1200" dirty="0"/>
          </a:p>
        </p:txBody>
      </p:sp>
      <p:pic>
        <p:nvPicPr>
          <p:cNvPr id="2" name="Picture 1" descr="Fall (Sep 12-18) | ABC Book Club"/>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8408" y="2688457"/>
            <a:ext cx="2822344" cy="2294312"/>
          </a:xfrm>
          <a:prstGeom prst="rect">
            <a:avLst/>
          </a:prstGeom>
        </p:spPr>
      </p:pic>
    </p:spTree>
    <p:extLst>
      <p:ext uri="{BB962C8B-B14F-4D97-AF65-F5344CB8AC3E}">
        <p14:creationId xmlns:p14="http://schemas.microsoft.com/office/powerpoint/2010/main" val="352452326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995741"/>
          </a:xfrm>
        </p:spPr>
        <p:txBody>
          <a:bodyPr>
            <a:normAutofit fontScale="90000"/>
          </a:bodyPr>
          <a:lstStyle/>
          <a:p>
            <a:r>
              <a:rPr lang="en-US" dirty="0" smtClean="0"/>
              <a:t>ATTORNEY-CLIENT PRIVILEGED COMMUNICATION</a:t>
            </a:r>
            <a:endParaRPr lang="en-US" dirty="0"/>
          </a:p>
        </p:txBody>
      </p:sp>
      <p:sp>
        <p:nvSpPr>
          <p:cNvPr id="3" name="Subtitle 2"/>
          <p:cNvSpPr>
            <a:spLocks noGrp="1"/>
          </p:cNvSpPr>
          <p:nvPr>
            <p:ph type="subTitle" idx="1"/>
          </p:nvPr>
        </p:nvSpPr>
        <p:spPr>
          <a:xfrm>
            <a:off x="1524000" y="3602036"/>
            <a:ext cx="9144000" cy="2754313"/>
          </a:xfrm>
        </p:spPr>
        <p:txBody>
          <a:bodyPr>
            <a:normAutofit lnSpcReduction="10000"/>
          </a:bodyPr>
          <a:lstStyle/>
          <a:p>
            <a:r>
              <a:rPr lang="en-US" dirty="0" smtClean="0"/>
              <a:t>Involving exchange of client facts or attorney advice</a:t>
            </a:r>
          </a:p>
          <a:p>
            <a:r>
              <a:rPr lang="en-US" dirty="0"/>
              <a:t>“The attorney-client privilege is a crown jewel of the legal profession. Many lawyers don’t understand its contours, yet know that when they provide legal advice to a client, that information is protected from disclosure by common law—or, depending on the jurisdiction, by statutory or procedural rules—as long as the privilege has not been waived and no exception applies</a:t>
            </a:r>
            <a:r>
              <a:rPr lang="en-US" dirty="0" smtClean="0"/>
              <a:t>.”  J. </a:t>
            </a:r>
            <a:r>
              <a:rPr lang="en-US" dirty="0" err="1" smtClean="0"/>
              <a:t>Barkett</a:t>
            </a:r>
            <a:r>
              <a:rPr lang="en-US" dirty="0" smtClean="0"/>
              <a:t>, </a:t>
            </a:r>
            <a:r>
              <a:rPr lang="en-US" i="1" dirty="0" smtClean="0"/>
              <a:t>Attorney-Client Privilege, </a:t>
            </a:r>
            <a:r>
              <a:rPr lang="en-US" dirty="0" smtClean="0"/>
              <a:t>Litigation Journal (ABA Winter 2019)</a:t>
            </a:r>
            <a:endParaRPr lang="en-US" dirty="0"/>
          </a:p>
        </p:txBody>
      </p:sp>
      <p:sp>
        <p:nvSpPr>
          <p:cNvPr id="5" name="Slide Number Placeholder 4"/>
          <p:cNvSpPr>
            <a:spLocks noGrp="1"/>
          </p:cNvSpPr>
          <p:nvPr>
            <p:ph type="sldNum" sz="quarter" idx="12"/>
          </p:nvPr>
        </p:nvSpPr>
        <p:spPr/>
        <p:txBody>
          <a:bodyPr/>
          <a:lstStyle/>
          <a:p>
            <a:fld id="{52A354F7-2745-44BC-B360-B26305100D26}" type="slidenum">
              <a:rPr lang="en-US" smtClean="0"/>
              <a:t>3</a:t>
            </a:fld>
            <a:endParaRPr lang="en-US"/>
          </a:p>
        </p:txBody>
      </p:sp>
    </p:spTree>
    <p:extLst>
      <p:ext uri="{BB962C8B-B14F-4D97-AF65-F5344CB8AC3E}">
        <p14:creationId xmlns:p14="http://schemas.microsoft.com/office/powerpoint/2010/main" val="1541480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PURPOSE OF THE PRIVILEGE</a:t>
            </a:r>
            <a:endParaRPr lang="en-US" dirty="0"/>
          </a:p>
        </p:txBody>
      </p:sp>
      <p:sp>
        <p:nvSpPr>
          <p:cNvPr id="3" name="Content Placeholder 2"/>
          <p:cNvSpPr>
            <a:spLocks noGrp="1"/>
          </p:cNvSpPr>
          <p:nvPr>
            <p:ph sz="half" idx="1"/>
          </p:nvPr>
        </p:nvSpPr>
        <p:spPr/>
        <p:txBody>
          <a:bodyPr>
            <a:normAutofit lnSpcReduction="10000"/>
          </a:bodyPr>
          <a:lstStyle/>
          <a:p>
            <a:r>
              <a:rPr lang="en-US" dirty="0"/>
              <a:t>The purpose of the attorney-client privilege </a:t>
            </a:r>
            <a:r>
              <a:rPr lang="en-US" dirty="0" smtClean="0"/>
              <a:t>is full </a:t>
            </a:r>
            <a:r>
              <a:rPr lang="en-US" dirty="0"/>
              <a:t>and frank communication between attorneys and their </a:t>
            </a:r>
            <a:r>
              <a:rPr lang="en-US" dirty="0" smtClean="0"/>
              <a:t>clients</a:t>
            </a:r>
          </a:p>
          <a:p>
            <a:r>
              <a:rPr lang="en-US" dirty="0" smtClean="0"/>
              <a:t>The privilege is sound public policy because quality </a:t>
            </a:r>
            <a:r>
              <a:rPr lang="en-US" dirty="0"/>
              <a:t>legal advice or advocacy serves public ends </a:t>
            </a:r>
            <a:r>
              <a:rPr lang="en-US" dirty="0" smtClean="0"/>
              <a:t>and </a:t>
            </a:r>
            <a:r>
              <a:rPr lang="en-US" dirty="0"/>
              <a:t>such advice or advocacy depends upon the </a:t>
            </a:r>
            <a:r>
              <a:rPr lang="en-US" dirty="0" smtClean="0"/>
              <a:t>lawyer </a:t>
            </a:r>
            <a:r>
              <a:rPr lang="en-US" dirty="0"/>
              <a:t>being fully informed by the </a:t>
            </a:r>
            <a:r>
              <a:rPr lang="en-US" dirty="0" smtClean="0"/>
              <a:t>client</a:t>
            </a:r>
            <a:endParaRPr lang="en-US" dirty="0"/>
          </a:p>
        </p:txBody>
      </p:sp>
      <p:pic>
        <p:nvPicPr>
          <p:cNvPr id="8" name="Content Placeholder 7" descr="Reaching Justice | IconDoIt"/>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87331" y="1825625"/>
            <a:ext cx="4351338" cy="4351338"/>
          </a:xfrm>
        </p:spPr>
      </p:pic>
      <p:sp>
        <p:nvSpPr>
          <p:cNvPr id="5" name="Slide Number Placeholder 4"/>
          <p:cNvSpPr>
            <a:spLocks noGrp="1"/>
          </p:cNvSpPr>
          <p:nvPr>
            <p:ph type="sldNum" sz="quarter" idx="12"/>
          </p:nvPr>
        </p:nvSpPr>
        <p:spPr/>
        <p:txBody>
          <a:bodyPr/>
          <a:lstStyle/>
          <a:p>
            <a:fld id="{52A354F7-2745-44BC-B360-B26305100D26}" type="slidenum">
              <a:rPr lang="en-US" smtClean="0"/>
              <a:t>4</a:t>
            </a:fld>
            <a:endParaRPr lang="en-US"/>
          </a:p>
        </p:txBody>
      </p:sp>
    </p:spTree>
    <p:extLst>
      <p:ext uri="{BB962C8B-B14F-4D97-AF65-F5344CB8AC3E}">
        <p14:creationId xmlns:p14="http://schemas.microsoft.com/office/powerpoint/2010/main" val="19846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elements of the privilege?</a:t>
            </a:r>
            <a:endParaRPr lang="en-US" dirty="0"/>
          </a:p>
        </p:txBody>
      </p:sp>
      <p:sp>
        <p:nvSpPr>
          <p:cNvPr id="4" name="Content Placeholder 3"/>
          <p:cNvSpPr>
            <a:spLocks noGrp="1"/>
          </p:cNvSpPr>
          <p:nvPr>
            <p:ph sz="half" idx="2"/>
          </p:nvPr>
        </p:nvSpPr>
        <p:spPr/>
        <p:txBody>
          <a:bodyPr>
            <a:normAutofit fontScale="92500" lnSpcReduction="10000"/>
          </a:bodyPr>
          <a:lstStyle/>
          <a:p>
            <a:r>
              <a:rPr lang="en-US" dirty="0" smtClean="0"/>
              <a:t>The privilege protects all kinds of communications—written, electronic, oral, telephonic, etc.</a:t>
            </a:r>
          </a:p>
          <a:p>
            <a:r>
              <a:rPr lang="en-US" dirty="0" smtClean="0"/>
              <a:t>The person asserting the privilege must be a client of or sought to be a client of an attorney admitted to the bar regarding a legal matter (not just a business matter)</a:t>
            </a:r>
          </a:p>
          <a:p>
            <a:r>
              <a:rPr lang="en-US" dirty="0" smtClean="0"/>
              <a:t>The communication must be with a member of the bar or those working for the attorney and about the legal matter </a:t>
            </a:r>
          </a:p>
          <a:p>
            <a:endParaRPr lang="en-US" dirty="0"/>
          </a:p>
        </p:txBody>
      </p:sp>
      <p:sp>
        <p:nvSpPr>
          <p:cNvPr id="6" name="Slide Number Placeholder 5"/>
          <p:cNvSpPr>
            <a:spLocks noGrp="1"/>
          </p:cNvSpPr>
          <p:nvPr>
            <p:ph type="sldNum" sz="quarter" idx="12"/>
          </p:nvPr>
        </p:nvSpPr>
        <p:spPr/>
        <p:txBody>
          <a:bodyPr/>
          <a:lstStyle/>
          <a:p>
            <a:fld id="{52A354F7-2745-44BC-B360-B26305100D26}" type="slidenum">
              <a:rPr lang="en-US" smtClean="0"/>
              <a:t>5</a:t>
            </a:fld>
            <a:endParaRPr lang="en-US"/>
          </a:p>
        </p:txBody>
      </p:sp>
      <p:pic>
        <p:nvPicPr>
          <p:cNvPr id="8" name="Content Placeholder 7" descr="Attorney Client Privilege - Legal image"/>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274094"/>
            <a:ext cx="5181600" cy="3454400"/>
          </a:xfrm>
        </p:spPr>
      </p:pic>
    </p:spTree>
    <p:extLst>
      <p:ext uri="{BB962C8B-B14F-4D97-AF65-F5344CB8AC3E}">
        <p14:creationId xmlns:p14="http://schemas.microsoft.com/office/powerpoint/2010/main" val="3894686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Elements (continued)</a:t>
            </a:r>
            <a:endParaRPr lang="en-US" dirty="0"/>
          </a:p>
        </p:txBody>
      </p:sp>
      <p:sp>
        <p:nvSpPr>
          <p:cNvPr id="3" name="Content Placeholder 2"/>
          <p:cNvSpPr>
            <a:spLocks noGrp="1"/>
          </p:cNvSpPr>
          <p:nvPr>
            <p:ph idx="1"/>
          </p:nvPr>
        </p:nvSpPr>
        <p:spPr/>
        <p:txBody>
          <a:bodyPr>
            <a:normAutofit fontScale="85000" lnSpcReduction="20000"/>
          </a:bodyPr>
          <a:lstStyle/>
          <a:p>
            <a:r>
              <a:rPr lang="en-US" dirty="0"/>
              <a:t>T</a:t>
            </a:r>
            <a:r>
              <a:rPr lang="en-US" dirty="0" smtClean="0"/>
              <a:t>he </a:t>
            </a:r>
            <a:r>
              <a:rPr lang="en-US" dirty="0"/>
              <a:t>communication </a:t>
            </a:r>
            <a:r>
              <a:rPr lang="en-US" dirty="0" smtClean="0"/>
              <a:t>must relate to </a:t>
            </a:r>
            <a:r>
              <a:rPr lang="en-US" dirty="0"/>
              <a:t>a </a:t>
            </a:r>
            <a:r>
              <a:rPr lang="en-US" dirty="0" smtClean="0"/>
              <a:t>fact the client provides the lawyer for </a:t>
            </a:r>
            <a:r>
              <a:rPr lang="en-US" dirty="0"/>
              <a:t>the purpose of securing primarily either an opinion on law, legal services, or assistance in some legal </a:t>
            </a:r>
            <a:r>
              <a:rPr lang="en-US" dirty="0" smtClean="0"/>
              <a:t>proceeding</a:t>
            </a:r>
          </a:p>
          <a:p>
            <a:pPr lvl="1"/>
            <a:r>
              <a:rPr lang="en-US" dirty="0" smtClean="0"/>
              <a:t>CLIENT—can be an agent of the actual client or employees/agents of an entity if the facts being relayed are within the scope of their normal activities</a:t>
            </a:r>
          </a:p>
          <a:p>
            <a:pPr lvl="1"/>
            <a:r>
              <a:rPr lang="en-US" dirty="0" smtClean="0"/>
              <a:t>Law office personnel, expert witnesses, and others properly hired by the lawyer to assist and agreeing to be bound are not strangers, BUT YOU CAN’T TALK ABOUT IT IN FRONT OF OTHERS</a:t>
            </a:r>
          </a:p>
          <a:p>
            <a:r>
              <a:rPr lang="en-US" dirty="0" smtClean="0"/>
              <a:t>While most cases talk about the facts and information relayed by the client, the advice, strategy, and questions from the lawyer to the client also fall within the privilege</a:t>
            </a:r>
          </a:p>
          <a:p>
            <a:r>
              <a:rPr lang="en-US" dirty="0" smtClean="0"/>
              <a:t>The communication must be “made in confidence”</a:t>
            </a:r>
          </a:p>
          <a:p>
            <a:pPr lvl="1"/>
            <a:r>
              <a:rPr lang="en-US" dirty="0" smtClean="0"/>
              <a:t>The lack of third parties listening/receiving is key, later revelation to a third party waives the privilege</a:t>
            </a:r>
          </a:p>
          <a:p>
            <a:pPr lvl="1"/>
            <a:r>
              <a:rPr lang="en-US" dirty="0" smtClean="0"/>
              <a:t>The expectation by the client it will be kept confidential</a:t>
            </a:r>
            <a:endParaRPr lang="en-US" dirty="0"/>
          </a:p>
        </p:txBody>
      </p:sp>
      <p:sp>
        <p:nvSpPr>
          <p:cNvPr id="5" name="Slide Number Placeholder 4"/>
          <p:cNvSpPr>
            <a:spLocks noGrp="1"/>
          </p:cNvSpPr>
          <p:nvPr>
            <p:ph type="sldNum" sz="quarter" idx="12"/>
          </p:nvPr>
        </p:nvSpPr>
        <p:spPr/>
        <p:txBody>
          <a:bodyPr/>
          <a:lstStyle/>
          <a:p>
            <a:fld id="{52A354F7-2745-44BC-B360-B26305100D26}" type="slidenum">
              <a:rPr lang="en-US" smtClean="0"/>
              <a:t>6</a:t>
            </a:fld>
            <a:endParaRPr lang="en-US"/>
          </a:p>
        </p:txBody>
      </p:sp>
    </p:spTree>
    <p:extLst>
      <p:ext uri="{BB962C8B-B14F-4D97-AF65-F5344CB8AC3E}">
        <p14:creationId xmlns:p14="http://schemas.microsoft.com/office/powerpoint/2010/main" val="2565932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down)">
                                      <p:cBhvr>
                                        <p:cTn id="26" dur="500"/>
                                        <p:tgtEl>
                                          <p:spTgt spid="3">
                                            <p:txEl>
                                              <p:pRg st="5" end="5"/>
                                            </p:tx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down)">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WAIVER AS AN “ELEMENT”</a:t>
            </a:r>
          </a:p>
        </p:txBody>
      </p:sp>
      <p:sp>
        <p:nvSpPr>
          <p:cNvPr id="3" name="Content Placeholder 2"/>
          <p:cNvSpPr>
            <a:spLocks noGrp="1"/>
          </p:cNvSpPr>
          <p:nvPr>
            <p:ph sz="half" idx="1"/>
          </p:nvPr>
        </p:nvSpPr>
        <p:spPr/>
        <p:txBody>
          <a:bodyPr>
            <a:normAutofit fontScale="77500" lnSpcReduction="20000"/>
          </a:bodyPr>
          <a:lstStyle/>
          <a:p>
            <a:r>
              <a:rPr lang="en-US" dirty="0" smtClean="0"/>
              <a:t>In most legal contexts waiver is a defense</a:t>
            </a:r>
          </a:p>
          <a:p>
            <a:r>
              <a:rPr lang="en-US" dirty="0" smtClean="0"/>
              <a:t>In the privilege analysis most courts add it as an element—the privilege has not been waived by the client</a:t>
            </a:r>
          </a:p>
          <a:p>
            <a:r>
              <a:rPr lang="en-US" dirty="0" smtClean="0"/>
              <a:t>It can be waived by</a:t>
            </a:r>
          </a:p>
          <a:p>
            <a:pPr lvl="1"/>
            <a:r>
              <a:rPr lang="en-US" dirty="0" smtClean="0"/>
              <a:t>Making the legal advice an issue in litigation</a:t>
            </a:r>
          </a:p>
          <a:p>
            <a:pPr lvl="1"/>
            <a:r>
              <a:rPr lang="en-US" dirty="0" smtClean="0"/>
              <a:t>Sharing it with someone outside the client/lawyer relationship</a:t>
            </a:r>
          </a:p>
          <a:p>
            <a:pPr lvl="1"/>
            <a:r>
              <a:rPr lang="en-US" dirty="0" smtClean="0"/>
              <a:t>Providing the advice to another in a transaction for that person to rely on</a:t>
            </a:r>
          </a:p>
          <a:p>
            <a:pPr marL="457200" lvl="1" indent="0">
              <a:buNone/>
            </a:pPr>
            <a:endParaRPr lang="en-US" dirty="0" smtClean="0"/>
          </a:p>
          <a:p>
            <a:pPr marL="228600" lvl="1">
              <a:tabLst>
                <a:tab pos="173038" algn="l"/>
              </a:tabLst>
            </a:pPr>
            <a:r>
              <a:rPr lang="en-US" sz="2800" dirty="0" smtClean="0"/>
              <a:t>NOTE:  Attorney work-product not communicated to the client falls under a </a:t>
            </a:r>
            <a:r>
              <a:rPr lang="en-US" sz="2800" smtClean="0"/>
              <a:t>different protection</a:t>
            </a:r>
            <a:endParaRPr lang="en-US" sz="2800" dirty="0"/>
          </a:p>
        </p:txBody>
      </p:sp>
      <p:pic>
        <p:nvPicPr>
          <p:cNvPr id="7" name="Content Placeholder 6" descr="IRS Waives Estimated Tax Penalty for Farmers — Dickey ..."/>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148946" y="2842952"/>
            <a:ext cx="3524596" cy="2028305"/>
          </a:xfrm>
        </p:spPr>
      </p:pic>
      <p:sp>
        <p:nvSpPr>
          <p:cNvPr id="6" name="Slide Number Placeholder 5"/>
          <p:cNvSpPr>
            <a:spLocks noGrp="1"/>
          </p:cNvSpPr>
          <p:nvPr>
            <p:ph type="sldNum" sz="quarter" idx="12"/>
          </p:nvPr>
        </p:nvSpPr>
        <p:spPr/>
        <p:txBody>
          <a:bodyPr/>
          <a:lstStyle/>
          <a:p>
            <a:fld id="{52A354F7-2745-44BC-B360-B26305100D26}" type="slidenum">
              <a:rPr lang="en-US" smtClean="0"/>
              <a:t>7</a:t>
            </a:fld>
            <a:endParaRPr lang="en-US"/>
          </a:p>
        </p:txBody>
      </p:sp>
    </p:spTree>
    <p:extLst>
      <p:ext uri="{BB962C8B-B14F-4D97-AF65-F5344CB8AC3E}">
        <p14:creationId xmlns:p14="http://schemas.microsoft.com/office/powerpoint/2010/main" val="1064583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EXCEPTION</a:t>
            </a:r>
            <a:endParaRPr lang="en-US" dirty="0"/>
          </a:p>
        </p:txBody>
      </p:sp>
      <p:pic>
        <p:nvPicPr>
          <p:cNvPr id="6" name="Content Placeholder 5" descr="Crime prevention campaign for August | UCT News"/>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000250" y="2586831"/>
            <a:ext cx="2857500" cy="2828925"/>
          </a:xfrm>
        </p:spPr>
      </p:pic>
      <p:sp>
        <p:nvSpPr>
          <p:cNvPr id="4" name="Content Placeholder 3"/>
          <p:cNvSpPr>
            <a:spLocks noGrp="1"/>
          </p:cNvSpPr>
          <p:nvPr>
            <p:ph sz="half" idx="2"/>
          </p:nvPr>
        </p:nvSpPr>
        <p:spPr/>
        <p:txBody>
          <a:bodyPr/>
          <a:lstStyle/>
          <a:p>
            <a:r>
              <a:rPr lang="en-US" dirty="0" smtClean="0"/>
              <a:t>The communication cannot be to further a future crime or fraud</a:t>
            </a:r>
          </a:p>
          <a:p>
            <a:pPr lvl="1"/>
            <a:r>
              <a:rPr lang="en-US" dirty="0" smtClean="0"/>
              <a:t>In some states the civil exception is broader than fraud and includes any intentional tort</a:t>
            </a:r>
          </a:p>
          <a:p>
            <a:pPr lvl="1"/>
            <a:r>
              <a:rPr lang="en-US" dirty="0" smtClean="0"/>
              <a:t>Concealing evidence can be an issue</a:t>
            </a:r>
          </a:p>
          <a:p>
            <a:r>
              <a:rPr lang="en-US" dirty="0" smtClean="0"/>
              <a:t>Past crimes and torts are at the heart of what is protected by the privilege</a:t>
            </a:r>
            <a:endParaRPr lang="en-US" dirty="0"/>
          </a:p>
        </p:txBody>
      </p:sp>
      <p:sp>
        <p:nvSpPr>
          <p:cNvPr id="5" name="Slide Number Placeholder 4"/>
          <p:cNvSpPr>
            <a:spLocks noGrp="1"/>
          </p:cNvSpPr>
          <p:nvPr>
            <p:ph type="sldNum" sz="quarter" idx="12"/>
          </p:nvPr>
        </p:nvSpPr>
        <p:spPr/>
        <p:txBody>
          <a:bodyPr/>
          <a:lstStyle/>
          <a:p>
            <a:fld id="{52A354F7-2745-44BC-B360-B26305100D26}" type="slidenum">
              <a:rPr lang="en-US" smtClean="0"/>
              <a:t>8</a:t>
            </a:fld>
            <a:endParaRPr lang="en-US"/>
          </a:p>
        </p:txBody>
      </p:sp>
    </p:spTree>
    <p:extLst>
      <p:ext uri="{BB962C8B-B14F-4D97-AF65-F5344CB8AC3E}">
        <p14:creationId xmlns:p14="http://schemas.microsoft.com/office/powerpoint/2010/main" val="897983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Rules</a:t>
            </a:r>
            <a:endParaRPr lang="en-US" dirty="0"/>
          </a:p>
        </p:txBody>
      </p:sp>
      <p:sp>
        <p:nvSpPr>
          <p:cNvPr id="3" name="Content Placeholder 2"/>
          <p:cNvSpPr>
            <a:spLocks noGrp="1"/>
          </p:cNvSpPr>
          <p:nvPr>
            <p:ph idx="1"/>
          </p:nvPr>
        </p:nvSpPr>
        <p:spPr/>
        <p:txBody>
          <a:bodyPr>
            <a:normAutofit/>
          </a:bodyPr>
          <a:lstStyle/>
          <a:p>
            <a:r>
              <a:rPr lang="en-US" dirty="0" smtClean="0"/>
              <a:t>The law regarding the attorney-client relationship and the attorney- client privilege is generally established by the law of each state and territory.  IMPORTANT NOTE—The information contained in this presentation is accurate for most jurisdictions, but it is important to know (a) what law governs and (b) to examine the particular jurisdiction’s rules and decisions for any differences or nuances.</a:t>
            </a:r>
          </a:p>
          <a:p>
            <a:r>
              <a:rPr lang="en-US" dirty="0" smtClean="0"/>
              <a:t>There is a federal law of privilege in matters pending in federal court Fed. R. </a:t>
            </a:r>
            <a:r>
              <a:rPr lang="en-US" dirty="0" err="1" smtClean="0"/>
              <a:t>Evid</a:t>
            </a:r>
            <a:r>
              <a:rPr lang="en-US" dirty="0" smtClean="0"/>
              <a:t>. 501.  However, if state law provides the basis for deciding a claim or defense, the state law of privilege also applies.</a:t>
            </a:r>
          </a:p>
          <a:p>
            <a:endParaRPr lang="en-US" dirty="0" smtClean="0"/>
          </a:p>
          <a:p>
            <a:endParaRPr lang="en-US" dirty="0"/>
          </a:p>
        </p:txBody>
      </p:sp>
      <p:sp>
        <p:nvSpPr>
          <p:cNvPr id="5" name="Slide Number Placeholder 4"/>
          <p:cNvSpPr>
            <a:spLocks noGrp="1"/>
          </p:cNvSpPr>
          <p:nvPr>
            <p:ph type="sldNum" sz="quarter" idx="12"/>
          </p:nvPr>
        </p:nvSpPr>
        <p:spPr/>
        <p:txBody>
          <a:bodyPr/>
          <a:lstStyle/>
          <a:p>
            <a:fld id="{52A354F7-2745-44BC-B360-B26305100D26}" type="slidenum">
              <a:rPr lang="en-US" smtClean="0"/>
              <a:t>9</a:t>
            </a:fld>
            <a:endParaRPr lang="en-US"/>
          </a:p>
        </p:txBody>
      </p:sp>
    </p:spTree>
    <p:extLst>
      <p:ext uri="{BB962C8B-B14F-4D97-AF65-F5344CB8AC3E}">
        <p14:creationId xmlns:p14="http://schemas.microsoft.com/office/powerpoint/2010/main" val="51570414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479</TotalTime>
  <Words>1518</Words>
  <Application>Microsoft Office PowerPoint</Application>
  <PresentationFormat>Widescreen</PresentationFormat>
  <Paragraphs>124</Paragraphs>
  <Slides>20</Slides>
  <Notes>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8" baseType="lpstr">
      <vt:lpstr>ＭＳ Ｐゴシック</vt:lpstr>
      <vt:lpstr>Arial</vt:lpstr>
      <vt:lpstr>Arial Narrow</vt:lpstr>
      <vt:lpstr>Calibri</vt:lpstr>
      <vt:lpstr>Calibri Light</vt:lpstr>
      <vt:lpstr>DIN-Regular</vt:lpstr>
      <vt:lpstr>1_Office Theme</vt:lpstr>
      <vt:lpstr>Presentation</vt:lpstr>
      <vt:lpstr>NOT IF BUT WHEN—PROTECTING THE ATTORNEY-CLIENT PRIVILEGE—PROACTIVE STEPS AND PITFALLS &amp; LITIGATION PREPARedness</vt:lpstr>
      <vt:lpstr>THE PRIVILEGE AND PREPARATION</vt:lpstr>
      <vt:lpstr>ATTORNEY-CLIENT PRIVILEGED COMMUNICATION</vt:lpstr>
      <vt:lpstr>THE PURPOSE OF THE PRIVILEGE</vt:lpstr>
      <vt:lpstr>What are the elements of the privilege?</vt:lpstr>
      <vt:lpstr>Elements (continued)</vt:lpstr>
      <vt:lpstr>WAIVER AS AN “ELEMENT”</vt:lpstr>
      <vt:lpstr>EXCEPTION</vt:lpstr>
      <vt:lpstr>The Rules</vt:lpstr>
      <vt:lpstr>FEDERALIZATION (OF ONE AREA)</vt:lpstr>
      <vt:lpstr>BEST PRACTICES TO PROTECT THE PRIVILEGE</vt:lpstr>
      <vt:lpstr>BEST PRACTICES (cont.)</vt:lpstr>
      <vt:lpstr>PITFALLS</vt:lpstr>
      <vt:lpstr>Joint Interest Group</vt:lpstr>
      <vt:lpstr>HOW DOES IT OPERATE?  In the Fort Together</vt:lpstr>
      <vt:lpstr>ADVANTAGES</vt:lpstr>
      <vt:lpstr>More Good Stuff</vt:lpstr>
      <vt:lpstr>Dangers of Joint Interest Cooperation</vt:lpstr>
      <vt:lpstr>PowerPoint Presentation</vt:lpstr>
      <vt:lpstr>Questions?  Comments?  Happy fall! </vt:lpstr>
    </vt:vector>
  </TitlesOfParts>
  <Company>Nexsen Pruet,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Antitrust issues and buyer’s agent compensation</dc:title>
  <dc:creator>Manos, Marc A.</dc:creator>
  <cp:lastModifiedBy>31</cp:lastModifiedBy>
  <cp:revision>57</cp:revision>
  <cp:lastPrinted>2020-09-14T18:50:48Z</cp:lastPrinted>
  <dcterms:created xsi:type="dcterms:W3CDTF">2019-06-26T17:27:14Z</dcterms:created>
  <dcterms:modified xsi:type="dcterms:W3CDTF">2020-09-21T20:49:04Z</dcterms:modified>
</cp:coreProperties>
</file>